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8" r:id="rId17"/>
    <p:sldId id="299" r:id="rId18"/>
    <p:sldId id="297" r:id="rId19"/>
    <p:sldId id="300" r:id="rId20"/>
    <p:sldId id="304" r:id="rId21"/>
    <p:sldId id="305" r:id="rId22"/>
    <p:sldId id="306" r:id="rId23"/>
    <p:sldId id="301" r:id="rId24"/>
    <p:sldId id="302" r:id="rId25"/>
    <p:sldId id="303" r:id="rId26"/>
    <p:sldId id="263" r:id="rId2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821" autoAdjust="0"/>
    <p:restoredTop sz="94660"/>
  </p:normalViewPr>
  <p:slideViewPr>
    <p:cSldViewPr>
      <p:cViewPr varScale="1">
        <p:scale>
          <a:sx n="70" d="100"/>
          <a:sy n="70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12.12.2013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12.12.2013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12.12.2013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12.12.2013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12.12.2013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12.12.2013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12.12.2013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12.12.2013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12.12.2013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12.12.2013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12.12.2013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64EC3-A44F-4F1B-9D75-C1EC3530178A}" type="datetimeFigureOut">
              <a:rPr lang="sr-Latn-CS" smtClean="0"/>
              <a:pPr/>
              <a:t>12.12.2013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Tehnologij</a:t>
            </a:r>
            <a:r>
              <a:rPr lang="sr-Latn-CS" b="1" dirty="0" smtClean="0"/>
              <a:t>a</a:t>
            </a:r>
            <a:r>
              <a:rPr lang="en-US" b="1" dirty="0" smtClean="0"/>
              <a:t> </a:t>
            </a:r>
            <a:r>
              <a:rPr lang="en-US" b="1" dirty="0" err="1" smtClean="0"/>
              <a:t>spajanja</a:t>
            </a:r>
            <a:r>
              <a:rPr lang="en-US" b="1" dirty="0" smtClean="0"/>
              <a:t> </a:t>
            </a:r>
            <a:r>
              <a:rPr lang="en-US" b="1" dirty="0" err="1" smtClean="0"/>
              <a:t>savremenih</a:t>
            </a:r>
            <a:r>
              <a:rPr lang="en-US" b="1" dirty="0" smtClean="0"/>
              <a:t> </a:t>
            </a:r>
            <a:r>
              <a:rPr lang="en-US" b="1" dirty="0" err="1" smtClean="0"/>
              <a:t>materijala</a:t>
            </a:r>
            <a:endParaRPr lang="sr-Latn-C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aluminijuma</a:t>
            </a:r>
            <a:r>
              <a:rPr lang="sr-Latn-CS" dirty="0" smtClean="0"/>
              <a:t> i legura aluminijuma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sr-Latn-CS" dirty="0" smtClean="0"/>
              <a:t>Temeljno čišćenje</a:t>
            </a:r>
          </a:p>
          <a:p>
            <a:r>
              <a:rPr lang="sr-Latn-CS" dirty="0" smtClean="0"/>
              <a:t>Predgrevanje</a:t>
            </a:r>
          </a:p>
          <a:p>
            <a:r>
              <a:rPr lang="sr-Latn-CS" dirty="0" smtClean="0"/>
              <a:t>Naknadni tretman šava</a:t>
            </a:r>
          </a:p>
          <a:p>
            <a:r>
              <a:rPr lang="sr-Latn-CS" dirty="0" smtClean="0"/>
              <a:t>Termička obrada-otpuštanje</a:t>
            </a:r>
            <a:endParaRPr lang="sr-Latn-C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sr-Latn-CS" dirty="0" smtClean="0"/>
              <a:t>Temeljno čišćenje osnovnog materijala:</a:t>
            </a:r>
          </a:p>
          <a:p>
            <a:pPr>
              <a:buNone/>
            </a:pPr>
            <a:r>
              <a:rPr lang="sr-Latn-CS" dirty="0" smtClean="0"/>
              <a:t> </a:t>
            </a:r>
          </a:p>
          <a:p>
            <a:pPr>
              <a:buFontTx/>
              <a:buChar char="-"/>
            </a:pPr>
            <a:r>
              <a:rPr lang="sr-Latn-CS" dirty="0" smtClean="0"/>
              <a:t>Mehanički (žičanom četkom, šmirlom, strugačem, peskiranjem</a:t>
            </a:r>
            <a:r>
              <a:rPr lang="en-US" dirty="0" smtClean="0"/>
              <a:t>)</a:t>
            </a:r>
            <a:endParaRPr lang="sr-Latn-CS" dirty="0" smtClean="0"/>
          </a:p>
          <a:p>
            <a:pPr>
              <a:buFontTx/>
              <a:buChar char="-"/>
            </a:pPr>
            <a:r>
              <a:rPr lang="sr-Latn-CS" dirty="0" smtClean="0"/>
              <a:t>Hemijski (benzinom, kaustičnom sodom)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* U slučaju čišćenja kaustičnom sodom, obavezno dugotrajno ispiranje ivica mlazom vode zbog sprečavanja korozije).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CS" dirty="0" smtClean="0"/>
              <a:t>Predgrevanje – zbog smanjenja brzine hlađenja, odnosno degazacije (vodonik).</a:t>
            </a:r>
          </a:p>
          <a:p>
            <a:pPr>
              <a:buNone/>
            </a:pPr>
            <a:r>
              <a:rPr lang="sr-Latn-CS" dirty="0" smtClean="0"/>
              <a:t> - temperatura – 250-300</a:t>
            </a:r>
            <a:r>
              <a:rPr lang="sr-Latn-CS" baseline="30000" dirty="0" smtClean="0"/>
              <a:t>o</a:t>
            </a:r>
            <a:r>
              <a:rPr lang="sr-Latn-CS" dirty="0" smtClean="0"/>
              <a:t>C</a:t>
            </a:r>
          </a:p>
          <a:p>
            <a:pPr>
              <a:buNone/>
            </a:pPr>
            <a:endParaRPr lang="sr-Latn-CS" dirty="0" smtClean="0"/>
          </a:p>
          <a:p>
            <a:r>
              <a:rPr lang="sr-Latn-CS" dirty="0" smtClean="0"/>
              <a:t>Naknadni tretman šava:</a:t>
            </a:r>
          </a:p>
          <a:p>
            <a:pPr>
              <a:buFontTx/>
              <a:buChar char="-"/>
            </a:pPr>
            <a:r>
              <a:rPr lang="sr-Latn-CS" dirty="0" smtClean="0"/>
              <a:t>Detaljno čišćenje troske (iz obloge ili od topitelja).</a:t>
            </a:r>
          </a:p>
          <a:p>
            <a:pPr>
              <a:buFontTx/>
              <a:buChar char="-"/>
            </a:pPr>
            <a:r>
              <a:rPr lang="sr-Latn-CS" dirty="0" smtClean="0"/>
              <a:t>Pranje vrućom vodom za skidanje agresivne troske.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sr-Latn-CS" dirty="0" smtClean="0"/>
              <a:t>Naknadna termička obrada: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- Otpuštanje na 300-350</a:t>
            </a:r>
            <a:r>
              <a:rPr lang="sr-Latn-CS" baseline="30000" dirty="0" smtClean="0"/>
              <a:t>o</a:t>
            </a:r>
            <a:r>
              <a:rPr lang="sr-Latn-CS" dirty="0" smtClean="0"/>
              <a:t>C – smanjenje unutrašnjih napona.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CS" dirty="0" smtClean="0"/>
              <a:t>Postupci zavarivanja aluminijuma:</a:t>
            </a:r>
          </a:p>
          <a:p>
            <a:pPr>
              <a:buNone/>
            </a:pPr>
            <a:endParaRPr lang="sr-Latn-CS" dirty="0" smtClean="0"/>
          </a:p>
          <a:p>
            <a:pPr>
              <a:buFontTx/>
              <a:buChar char="-"/>
            </a:pPr>
            <a:r>
              <a:rPr lang="sr-Latn-CS" dirty="0" smtClean="0"/>
              <a:t>Gasno</a:t>
            </a:r>
          </a:p>
          <a:p>
            <a:pPr>
              <a:buFontTx/>
              <a:buChar char="-"/>
            </a:pPr>
            <a:r>
              <a:rPr lang="sr-Latn-CS" dirty="0" smtClean="0"/>
              <a:t>REL</a:t>
            </a:r>
          </a:p>
          <a:p>
            <a:pPr>
              <a:buFontTx/>
              <a:buChar char="-"/>
            </a:pPr>
            <a:r>
              <a:rPr lang="sr-Latn-CS" dirty="0" smtClean="0"/>
              <a:t>TIG/MIG</a:t>
            </a:r>
          </a:p>
          <a:p>
            <a:pPr>
              <a:buFontTx/>
              <a:buChar char="-"/>
            </a:pPr>
            <a:r>
              <a:rPr lang="sr-Latn-CS" dirty="0" smtClean="0"/>
              <a:t>Električnim otporom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Trenjem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mešanjem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CS" b="1" dirty="0" smtClean="0"/>
              <a:t>Gasno zavarivanje:</a:t>
            </a:r>
          </a:p>
          <a:p>
            <a:endParaRPr lang="sr-Latn-CS" dirty="0" smtClean="0"/>
          </a:p>
          <a:p>
            <a:pPr>
              <a:buNone/>
            </a:pPr>
            <a:r>
              <a:rPr lang="sr-Latn-CS" dirty="0" smtClean="0"/>
              <a:t>- </a:t>
            </a:r>
            <a:r>
              <a:rPr lang="en-US" dirty="0" smtClean="0"/>
              <a:t> </a:t>
            </a:r>
            <a:r>
              <a:rPr lang="sr-Latn-CS" dirty="0" smtClean="0"/>
              <a:t>Blago redukujući plamen, manji gorionici u odnosu na niskougljenični čelik.</a:t>
            </a:r>
          </a:p>
          <a:p>
            <a:pPr>
              <a:buFontTx/>
              <a:buChar char="-"/>
            </a:pPr>
            <a:r>
              <a:rPr lang="sr-Latn-CS" dirty="0" smtClean="0"/>
              <a:t>Potrošnja acetilena 100 l/h po 1 mm debljine lima.</a:t>
            </a:r>
          </a:p>
          <a:p>
            <a:pPr>
              <a:buFontTx/>
              <a:buChar char="-"/>
            </a:pPr>
            <a:r>
              <a:rPr lang="sr-Latn-CS" dirty="0" smtClean="0"/>
              <a:t>Obavezna je upotreba topitelja za prevođenje Al</a:t>
            </a:r>
            <a:r>
              <a:rPr lang="sr-Latn-CS" baseline="-25000" dirty="0" smtClean="0"/>
              <a:t>2</a:t>
            </a:r>
            <a:r>
              <a:rPr lang="sr-Latn-CS" dirty="0" smtClean="0"/>
              <a:t>O</a:t>
            </a:r>
            <a:r>
              <a:rPr lang="sr-Latn-CS" baseline="-25000" dirty="0" smtClean="0"/>
              <a:t>3</a:t>
            </a:r>
            <a:r>
              <a:rPr lang="sr-Latn-CS" dirty="0" smtClean="0"/>
              <a:t> u trosku.</a:t>
            </a:r>
          </a:p>
          <a:p>
            <a:pPr>
              <a:buFontTx/>
              <a:buChar char="-"/>
            </a:pPr>
            <a:r>
              <a:rPr lang="sr-Latn-CS" dirty="0" smtClean="0"/>
              <a:t>Dodatni materijal Al</a:t>
            </a:r>
            <a:r>
              <a:rPr lang="en-US" dirty="0" smtClean="0"/>
              <a:t> </a:t>
            </a:r>
            <a:r>
              <a:rPr lang="sr-Latn-CS" dirty="0" smtClean="0"/>
              <a:t>legiran sa 5-12 % Si zbog dezoksidacije.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 fontScale="92500" lnSpcReduction="20000"/>
          </a:bodyPr>
          <a:lstStyle/>
          <a:p>
            <a:r>
              <a:rPr lang="sr-Latn-CS" b="1" dirty="0" smtClean="0"/>
              <a:t>REL: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-   Jednosmerna struja.</a:t>
            </a:r>
          </a:p>
          <a:p>
            <a:pPr>
              <a:buFontTx/>
              <a:buChar char="-"/>
            </a:pPr>
            <a:r>
              <a:rPr lang="sr-Latn-CS" dirty="0" smtClean="0"/>
              <a:t>Koristi se obrnuta polarnost (+ na elektrodi,pa se elektroni kreću od o.m. razarajući sloj Al</a:t>
            </a:r>
            <a:r>
              <a:rPr lang="sr-Latn-CS" baseline="-25000" dirty="0" smtClean="0"/>
              <a:t>2</a:t>
            </a:r>
            <a:r>
              <a:rPr lang="sr-Latn-CS" dirty="0" smtClean="0"/>
              <a:t>O</a:t>
            </a:r>
            <a:r>
              <a:rPr lang="sr-Latn-CS" baseline="-25000" dirty="0" smtClean="0"/>
              <a:t>3</a:t>
            </a:r>
            <a:r>
              <a:rPr lang="sr-Latn-CS" dirty="0" smtClean="0"/>
              <a:t>)</a:t>
            </a:r>
          </a:p>
          <a:p>
            <a:pPr>
              <a:buFontTx/>
              <a:buChar char="-"/>
            </a:pPr>
            <a:r>
              <a:rPr lang="sr-Latn-CS" dirty="0" smtClean="0"/>
              <a:t>Bez klaćenja elektrode.</a:t>
            </a:r>
          </a:p>
          <a:p>
            <a:pPr>
              <a:buFontTx/>
              <a:buChar char="-"/>
            </a:pPr>
            <a:r>
              <a:rPr lang="sr-Latn-CS" dirty="0" smtClean="0"/>
              <a:t>Obično zavarivanje sa obe strane osnovnog materijala.</a:t>
            </a:r>
          </a:p>
          <a:p>
            <a:pPr>
              <a:buFontTx/>
              <a:buChar char="-"/>
            </a:pPr>
            <a:r>
              <a:rPr lang="sr-Latn-CS" dirty="0" smtClean="0"/>
              <a:t>Dodatni materijal sličnog hemijskog sastava kao osnovni materijal.</a:t>
            </a:r>
          </a:p>
          <a:p>
            <a:pPr>
              <a:buFontTx/>
              <a:buChar char="-"/>
            </a:pPr>
            <a:r>
              <a:rPr lang="sr-Latn-CS" dirty="0" smtClean="0"/>
              <a:t>Primenjuje se čelična podložna traka za sprečavanje isticanja rastopa.</a:t>
            </a:r>
          </a:p>
          <a:p>
            <a:pPr>
              <a:buFontTx/>
              <a:buChar char="-"/>
            </a:pPr>
            <a:r>
              <a:rPr lang="sr-Latn-CS" dirty="0" smtClean="0"/>
              <a:t>Za zavarivanje elemenata debljine preko 4 mm.</a:t>
            </a:r>
          </a:p>
          <a:p>
            <a:pPr>
              <a:buFontTx/>
              <a:buChar char="-"/>
            </a:pPr>
            <a:endParaRPr lang="sr-Latn-C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CS" b="1" dirty="0" smtClean="0"/>
              <a:t>TIG/MIG: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*TIG:	- Obavezna naizmenična struja za 		   razbijanje Al</a:t>
            </a:r>
            <a:r>
              <a:rPr lang="sr-Latn-CS" baseline="-25000" dirty="0" smtClean="0"/>
              <a:t>2</a:t>
            </a:r>
            <a:r>
              <a:rPr lang="sr-Latn-CS" dirty="0" smtClean="0"/>
              <a:t>O</a:t>
            </a:r>
            <a:r>
              <a:rPr lang="sr-Latn-CS" baseline="-25000" dirty="0" smtClean="0"/>
              <a:t>3</a:t>
            </a:r>
            <a:r>
              <a:rPr lang="sr-Latn-CS" dirty="0" smtClean="0"/>
              <a:t> (razaranje oksida 		   bombardovanjem teškim jonima argona)</a:t>
            </a:r>
          </a:p>
          <a:p>
            <a:pPr>
              <a:buNone/>
            </a:pPr>
            <a:r>
              <a:rPr lang="sr-Latn-CS" dirty="0" smtClean="0"/>
              <a:t>		- Moguće je i sa jednosmernom strujom 	   obrnute polarnosti, ali tada oksidi moraju 	   biti skidani, zbog pregrevanja i trošenja    	   W-elektrode, što je “komplikacija”.</a:t>
            </a:r>
            <a:endParaRPr lang="sr-Latn-C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defTabSz="401638"/>
            <a:r>
              <a:rPr lang="sr-Latn-CS" dirty="0" smtClean="0"/>
              <a:t>MIG:	- jednosmerna struja obrnute polarnosti, 				  jer nam je u cilju topljenje elektrode 		    			  (dodatnog materijala).</a:t>
            </a:r>
          </a:p>
          <a:p>
            <a:pPr defTabSz="401638">
              <a:buNone/>
            </a:pPr>
            <a:r>
              <a:rPr lang="sr-Latn-CS" dirty="0" smtClean="0"/>
              <a:t>				- za debljine preko 4 mm – do 4 mm</a:t>
            </a:r>
            <a:r>
              <a:rPr lang="en-US" dirty="0" smtClean="0"/>
              <a:t> se 				  </a:t>
            </a:r>
            <a:r>
              <a:rPr lang="en-US" dirty="0" err="1" smtClean="0"/>
              <a:t>primenjuje</a:t>
            </a:r>
            <a:r>
              <a:rPr lang="sr-Latn-CS" dirty="0" smtClean="0"/>
              <a:t> TIG.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sr-Latn-CS" b="1" dirty="0" smtClean="0"/>
              <a:t>Električnim otporom:</a:t>
            </a:r>
          </a:p>
          <a:p>
            <a:pPr>
              <a:buNone/>
            </a:pPr>
            <a:endParaRPr lang="sr-Latn-CS" dirty="0" smtClean="0"/>
          </a:p>
          <a:p>
            <a:pPr>
              <a:buFontTx/>
              <a:buChar char="-"/>
            </a:pPr>
            <a:r>
              <a:rPr lang="sr-Latn-CS" dirty="0" smtClean="0"/>
              <a:t>Primenjuju se različiti principi: sučeono, tačkasto, šavno.</a:t>
            </a:r>
          </a:p>
          <a:p>
            <a:pPr>
              <a:buFontTx/>
              <a:buChar char="-"/>
            </a:pPr>
            <a:r>
              <a:rPr lang="sr-Latn-CS" dirty="0" smtClean="0"/>
              <a:t>Najčešće sučeono, kod tačkastog je problem velika brzina topljenja Al, a za šavno je potrebna velika snaga uređaja.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Velik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debljina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.</a:t>
            </a:r>
            <a:endParaRPr lang="sr-Latn-C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Zavarljivost </a:t>
            </a:r>
            <a:r>
              <a:rPr lang="en-US" dirty="0" err="1" smtClean="0"/>
              <a:t>aluminijuma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legura</a:t>
            </a:r>
            <a:r>
              <a:rPr lang="en-US" dirty="0" smtClean="0"/>
              <a:t> </a:t>
            </a:r>
            <a:r>
              <a:rPr lang="en-US" dirty="0" err="1" smtClean="0"/>
              <a:t>aluminijuma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Aluminijum</a:t>
            </a:r>
            <a:r>
              <a:rPr lang="sr-Latn-CS" dirty="0" smtClean="0"/>
              <a:t> se topi na temperaturi </a:t>
            </a:r>
            <a:r>
              <a:rPr lang="en-US" dirty="0" smtClean="0"/>
              <a:t>660</a:t>
            </a:r>
            <a:r>
              <a:rPr lang="sr-Latn-CS" baseline="30000" dirty="0" smtClean="0"/>
              <a:t>o</a:t>
            </a:r>
            <a:r>
              <a:rPr lang="sr-Latn-CS" dirty="0" smtClean="0"/>
              <a:t>C.</a:t>
            </a:r>
          </a:p>
          <a:p>
            <a:r>
              <a:rPr lang="sr-Latn-CS" dirty="0" smtClean="0"/>
              <a:t>Poseduje veliku toplotnu i električnu provodljivost</a:t>
            </a:r>
            <a:r>
              <a:rPr lang="en-US" dirty="0" smtClean="0"/>
              <a:t>, </a:t>
            </a:r>
            <a:r>
              <a:rPr lang="en-US" dirty="0" err="1" smtClean="0"/>
              <a:t>velik</a:t>
            </a:r>
            <a:r>
              <a:rPr lang="en-US" dirty="0" smtClean="0"/>
              <a:t> </a:t>
            </a:r>
            <a:r>
              <a:rPr lang="en-US" dirty="0" err="1" smtClean="0"/>
              <a:t>koeficijent</a:t>
            </a:r>
            <a:r>
              <a:rPr lang="en-US" dirty="0" smtClean="0"/>
              <a:t> </a:t>
            </a:r>
            <a:r>
              <a:rPr lang="en-US" dirty="0" err="1" smtClean="0"/>
              <a:t>toplotnog</a:t>
            </a:r>
            <a:r>
              <a:rPr lang="en-US" dirty="0" smtClean="0"/>
              <a:t> </a:t>
            </a:r>
            <a:r>
              <a:rPr lang="en-US" dirty="0" err="1" smtClean="0"/>
              <a:t>širenja</a:t>
            </a:r>
            <a:r>
              <a:rPr lang="sr-Latn-CS" dirty="0" smtClean="0"/>
              <a:t>.</a:t>
            </a:r>
            <a:endParaRPr lang="en-US" dirty="0" smtClean="0"/>
          </a:p>
          <a:p>
            <a:r>
              <a:rPr lang="en-US" dirty="0" smtClean="0"/>
              <a:t>Na </a:t>
            </a:r>
            <a:r>
              <a:rPr lang="en-US" dirty="0" err="1" smtClean="0"/>
              <a:t>vazduhu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površini</a:t>
            </a:r>
            <a:r>
              <a:rPr lang="en-US" dirty="0" smtClean="0"/>
              <a:t> </a:t>
            </a:r>
            <a:r>
              <a:rPr lang="en-US" dirty="0" err="1" smtClean="0"/>
              <a:t>obrazuje</a:t>
            </a:r>
            <a:r>
              <a:rPr lang="en-US" dirty="0" smtClean="0"/>
              <a:t> </a:t>
            </a:r>
            <a:r>
              <a:rPr lang="en-US" dirty="0" err="1" smtClean="0"/>
              <a:t>tanak</a:t>
            </a:r>
            <a:r>
              <a:rPr lang="en-US" dirty="0" smtClean="0"/>
              <a:t> </a:t>
            </a:r>
            <a:r>
              <a:rPr lang="en-US" dirty="0" err="1" smtClean="0"/>
              <a:t>sloj</a:t>
            </a:r>
            <a:r>
              <a:rPr lang="en-US" dirty="0" smtClean="0"/>
              <a:t> </a:t>
            </a:r>
            <a:r>
              <a:rPr lang="en-US" dirty="0" err="1" smtClean="0"/>
              <a:t>teško</a:t>
            </a:r>
            <a:r>
              <a:rPr lang="en-US" dirty="0" smtClean="0"/>
              <a:t> </a:t>
            </a:r>
            <a:r>
              <a:rPr lang="en-US" dirty="0" err="1" smtClean="0"/>
              <a:t>topljivog</a:t>
            </a:r>
            <a:r>
              <a:rPr lang="en-US" dirty="0" smtClean="0"/>
              <a:t> </a:t>
            </a:r>
            <a:r>
              <a:rPr lang="en-US" dirty="0" err="1" smtClean="0"/>
              <a:t>oksida</a:t>
            </a:r>
            <a:r>
              <a:rPr lang="en-US" dirty="0" smtClean="0"/>
              <a:t> 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štiti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dalje</a:t>
            </a:r>
            <a:r>
              <a:rPr lang="en-US" dirty="0" smtClean="0"/>
              <a:t> </a:t>
            </a:r>
            <a:r>
              <a:rPr lang="en-US" dirty="0" err="1" smtClean="0"/>
              <a:t>oksidacije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Najčešće</a:t>
            </a:r>
            <a:r>
              <a:rPr lang="en-US" dirty="0" smtClean="0"/>
              <a:t> se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legura</a:t>
            </a:r>
            <a:r>
              <a:rPr lang="en-US" dirty="0" smtClean="0"/>
              <a:t>: </a:t>
            </a:r>
          </a:p>
          <a:p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legure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plastičnu</a:t>
            </a:r>
            <a:r>
              <a:rPr lang="en-US" dirty="0" smtClean="0"/>
              <a:t> </a:t>
            </a:r>
            <a:r>
              <a:rPr lang="en-US" dirty="0" err="1" smtClean="0"/>
              <a:t>deformaciju</a:t>
            </a:r>
            <a:r>
              <a:rPr lang="en-US" dirty="0" smtClean="0"/>
              <a:t> (</a:t>
            </a:r>
            <a:r>
              <a:rPr lang="en-US" dirty="0" err="1" smtClean="0"/>
              <a:t>ojačane</a:t>
            </a:r>
            <a:r>
              <a:rPr lang="en-US" dirty="0" smtClean="0"/>
              <a:t> </a:t>
            </a:r>
            <a:r>
              <a:rPr lang="en-US" dirty="0" err="1" smtClean="0"/>
              <a:t>plastičnom</a:t>
            </a:r>
            <a:r>
              <a:rPr lang="en-US" dirty="0" smtClean="0"/>
              <a:t> </a:t>
            </a:r>
            <a:r>
              <a:rPr lang="en-US" dirty="0" err="1" smtClean="0"/>
              <a:t>deformacijom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termički</a:t>
            </a:r>
            <a:r>
              <a:rPr lang="en-US" dirty="0" smtClean="0"/>
              <a:t> </a:t>
            </a:r>
            <a:r>
              <a:rPr lang="en-US" dirty="0" err="1" smtClean="0"/>
              <a:t>ojačane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err="1" smtClean="0"/>
              <a:t>legure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livenje</a:t>
            </a:r>
            <a:r>
              <a:rPr lang="en-US" dirty="0" smtClean="0"/>
              <a:t>.</a:t>
            </a:r>
            <a:endParaRPr lang="sr-Latn-C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1066800"/>
            <a:ext cx="51530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b="1" dirty="0" err="1" smtClean="0"/>
              <a:t>Zavarivanje</a:t>
            </a:r>
            <a:r>
              <a:rPr lang="en-US" b="1" dirty="0" smtClean="0"/>
              <a:t> </a:t>
            </a:r>
            <a:r>
              <a:rPr lang="en-US" b="1" dirty="0" err="1" smtClean="0"/>
              <a:t>trenjem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mešanjem</a:t>
            </a:r>
            <a:r>
              <a:rPr lang="en-US" b="1" dirty="0" smtClean="0"/>
              <a:t> (ZTM):</a:t>
            </a:r>
            <a:endParaRPr lang="en-US" b="1" dirty="0" smtClean="0"/>
          </a:p>
          <a:p>
            <a:pPr>
              <a:buFontTx/>
              <a:buChar char="-"/>
            </a:pPr>
            <a:r>
              <a:rPr lang="en-US" dirty="0" err="1" smtClean="0"/>
              <a:t>Princip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 smtClean="0"/>
              <a:t>šema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Alat</a:t>
            </a:r>
            <a:r>
              <a:rPr lang="en-US" dirty="0" smtClean="0"/>
              <a:t>: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81000" y="1752600"/>
            <a:ext cx="2857500" cy="2286000"/>
            <a:chOff x="6096000" y="1143001"/>
            <a:chExt cx="2857500" cy="2286000"/>
          </a:xfrm>
        </p:grpSpPr>
        <p:pic>
          <p:nvPicPr>
            <p:cNvPr id="4" name="Picture 3"/>
            <p:cNvPicPr/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6096000" y="1143001"/>
              <a:ext cx="2857500" cy="228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Oval 4"/>
            <p:cNvSpPr/>
            <p:nvPr/>
          </p:nvSpPr>
          <p:spPr>
            <a:xfrm>
              <a:off x="7543800" y="1676400"/>
              <a:ext cx="304800" cy="3048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315200" y="3810000"/>
            <a:ext cx="1219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Trn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alata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9600" y="2362200"/>
            <a:ext cx="1219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Čelo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alata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8600" y="2771001"/>
            <a:ext cx="1219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Šav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3600" y="4114800"/>
            <a:ext cx="6096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5791200"/>
            <a:ext cx="6096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676400" y="2971800"/>
          <a:ext cx="6346828" cy="1247775"/>
        </p:xfrm>
        <a:graphic>
          <a:graphicData uri="http://schemas.openxmlformats.org/drawingml/2006/table">
            <a:tbl>
              <a:tblPr/>
              <a:tblGrid>
                <a:gridCol w="845146"/>
                <a:gridCol w="967010"/>
                <a:gridCol w="967669"/>
                <a:gridCol w="967669"/>
                <a:gridCol w="967669"/>
                <a:gridCol w="1631665"/>
              </a:tblGrid>
              <a:tr h="4229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 b="1" dirty="0">
                          <a:latin typeface="Arial"/>
                          <a:ea typeface="Calibri"/>
                          <a:cs typeface="Times New Roman"/>
                        </a:rPr>
                        <a:t>Postupak zavarivanja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1">
                          <a:latin typeface="Arial"/>
                          <a:ea typeface="Calibri"/>
                          <a:cs typeface="Times New Roman"/>
                        </a:rPr>
                        <a:t>Napon tečenja R</a:t>
                      </a:r>
                      <a:r>
                        <a:rPr lang="sr-Latn-BA" sz="1000" b="1" baseline="-25000">
                          <a:latin typeface="Arial"/>
                          <a:ea typeface="Calibri"/>
                          <a:cs typeface="Times New Roman"/>
                        </a:rPr>
                        <a:t>p0.2%</a:t>
                      </a:r>
                      <a:r>
                        <a:rPr lang="sr-Latn-BA" sz="1000" b="1">
                          <a:latin typeface="Arial"/>
                          <a:ea typeface="Calibri"/>
                          <a:cs typeface="Times New Roman"/>
                        </a:rPr>
                        <a:t> [MPa]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1">
                          <a:latin typeface="Arial"/>
                          <a:ea typeface="Calibri"/>
                          <a:cs typeface="Times New Roman"/>
                        </a:rPr>
                        <a:t>Efikasnost po R</a:t>
                      </a:r>
                      <a:r>
                        <a:rPr lang="sr-Latn-BA" sz="1000" b="1" baseline="-25000">
                          <a:latin typeface="Arial"/>
                          <a:ea typeface="Calibri"/>
                          <a:cs typeface="Times New Roman"/>
                        </a:rPr>
                        <a:t>p0.2%</a:t>
                      </a:r>
                      <a:r>
                        <a:rPr lang="sr-Latn-BA" sz="1000" b="1">
                          <a:latin typeface="Arial"/>
                          <a:ea typeface="Calibri"/>
                          <a:cs typeface="Times New Roman"/>
                        </a:rPr>
                        <a:t> [%]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1">
                          <a:latin typeface="Arial"/>
                          <a:ea typeface="Calibri"/>
                          <a:cs typeface="Times New Roman"/>
                        </a:rPr>
                        <a:t>Zatezna čvrstoća R</a:t>
                      </a:r>
                      <a:r>
                        <a:rPr lang="sr-Latn-BA" sz="1000" b="1" baseline="-25000">
                          <a:latin typeface="Arial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r-Latn-BA" sz="1000" b="1">
                          <a:latin typeface="Arial"/>
                          <a:ea typeface="Calibri"/>
                          <a:cs typeface="Times New Roman"/>
                        </a:rPr>
                        <a:t> [MPa]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1" dirty="0">
                          <a:latin typeface="Arial"/>
                          <a:ea typeface="Calibri"/>
                          <a:cs typeface="Times New Roman"/>
                        </a:rPr>
                        <a:t>Efikasnost po R</a:t>
                      </a:r>
                      <a:r>
                        <a:rPr lang="sr-Latn-BA" sz="1000" b="1" baseline="-25000" dirty="0">
                          <a:latin typeface="Arial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r-Latn-BA" sz="1000" b="1" dirty="0">
                          <a:latin typeface="Arial"/>
                          <a:ea typeface="Calibri"/>
                          <a:cs typeface="Times New Roman"/>
                        </a:rPr>
                        <a:t> [%]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 b="1" dirty="0">
                          <a:latin typeface="Arial"/>
                          <a:ea typeface="Calibri"/>
                          <a:cs typeface="Times New Roman"/>
                        </a:rPr>
                        <a:t>Parametri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latin typeface="Arial"/>
                          <a:ea typeface="Calibri"/>
                          <a:cs typeface="Times New Roman"/>
                        </a:rPr>
                        <a:t>Osnovni materijal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124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latin typeface="Arial"/>
                          <a:ea typeface="Calibri"/>
                          <a:cs typeface="Times New Roman"/>
                        </a:rPr>
                        <a:t>193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sr-Latn-CS" sz="1000"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latin typeface="Arial"/>
                          <a:ea typeface="Calibri"/>
                          <a:cs typeface="Times New Roman"/>
                        </a:rPr>
                        <a:t>ZTM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153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124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latin typeface="Arial"/>
                          <a:ea typeface="Calibri"/>
                          <a:cs typeface="Times New Roman"/>
                        </a:rPr>
                        <a:t>207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107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sr-Latn-CS" sz="1000">
                          <a:latin typeface="Arial"/>
                          <a:ea typeface="Calibri"/>
                          <a:cs typeface="Times New Roman"/>
                        </a:rPr>
                        <a:t>1230 o/min; 46 mm/min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latin typeface="Arial"/>
                          <a:ea typeface="Calibri"/>
                          <a:cs typeface="Times New Roman"/>
                        </a:rPr>
                        <a:t>Gasno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79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latin typeface="Arial"/>
                          <a:ea typeface="Calibri"/>
                          <a:cs typeface="Times New Roman"/>
                        </a:rPr>
                        <a:t>120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62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sr-Latn-CS" sz="1000" dirty="0">
                          <a:latin typeface="Arial"/>
                          <a:ea typeface="Calibri"/>
                          <a:cs typeface="Times New Roman"/>
                        </a:rPr>
                        <a:t>Dodatni materijal – legura aluminijuma čistoće 99 %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657600" y="0"/>
            <a:ext cx="5486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04800" y="381000"/>
            <a:ext cx="3886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3200" dirty="0" err="1" smtClean="0"/>
              <a:t>Mikrostruktura</a:t>
            </a:r>
            <a:r>
              <a:rPr lang="en-US" sz="3200" dirty="0" smtClean="0"/>
              <a:t>:</a:t>
            </a:r>
          </a:p>
          <a:p>
            <a:pPr>
              <a:buFontTx/>
              <a:buChar char="-"/>
            </a:pPr>
            <a:endParaRPr lang="en-US" sz="3200" dirty="0" smtClean="0"/>
          </a:p>
          <a:p>
            <a:pPr>
              <a:buFontTx/>
              <a:buChar char="-"/>
            </a:pPr>
            <a:endParaRPr lang="en-US" sz="3200" dirty="0" smtClean="0"/>
          </a:p>
          <a:p>
            <a:pPr>
              <a:buFontTx/>
              <a:buChar char="-"/>
            </a:pP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err="1" smtClean="0"/>
              <a:t>Mehaničke</a:t>
            </a:r>
            <a:r>
              <a:rPr lang="en-US" sz="3200" dirty="0" smtClean="0"/>
              <a:t> </a:t>
            </a:r>
            <a:r>
              <a:rPr lang="en-US" sz="3200" dirty="0" err="1" smtClean="0"/>
              <a:t>osobine</a:t>
            </a:r>
            <a:r>
              <a:rPr lang="en-US" sz="3200" dirty="0" smtClean="0"/>
              <a:t>:</a:t>
            </a:r>
            <a:endParaRPr lang="en-US" sz="3200" dirty="0" smtClean="0"/>
          </a:p>
          <a:p>
            <a:endParaRPr lang="en-US" sz="32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76400" y="4495800"/>
          <a:ext cx="6324601" cy="1247775"/>
        </p:xfrm>
        <a:graphic>
          <a:graphicData uri="http://schemas.openxmlformats.org/drawingml/2006/table">
            <a:tbl>
              <a:tblPr/>
              <a:tblGrid>
                <a:gridCol w="838200"/>
                <a:gridCol w="990600"/>
                <a:gridCol w="990600"/>
                <a:gridCol w="914400"/>
                <a:gridCol w="990600"/>
                <a:gridCol w="1600201"/>
              </a:tblGrid>
              <a:tr h="4229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 b="1">
                          <a:latin typeface="Arial"/>
                          <a:ea typeface="Calibri"/>
                          <a:cs typeface="Times New Roman"/>
                        </a:rPr>
                        <a:t>Postupak zavarivanja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1">
                          <a:latin typeface="Arial"/>
                          <a:ea typeface="Calibri"/>
                          <a:cs typeface="Times New Roman"/>
                        </a:rPr>
                        <a:t>Napon tečenja R</a:t>
                      </a:r>
                      <a:r>
                        <a:rPr lang="sr-Latn-BA" sz="1000" b="1" baseline="-25000">
                          <a:latin typeface="Arial"/>
                          <a:ea typeface="Calibri"/>
                          <a:cs typeface="Times New Roman"/>
                        </a:rPr>
                        <a:t>p0.2%</a:t>
                      </a:r>
                      <a:r>
                        <a:rPr lang="sr-Latn-BA" sz="1000" b="1">
                          <a:latin typeface="Arial"/>
                          <a:ea typeface="Calibri"/>
                          <a:cs typeface="Times New Roman"/>
                        </a:rPr>
                        <a:t> [MPa]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1">
                          <a:latin typeface="Arial"/>
                          <a:ea typeface="Calibri"/>
                          <a:cs typeface="Times New Roman"/>
                        </a:rPr>
                        <a:t>Efikasnost po R</a:t>
                      </a:r>
                      <a:r>
                        <a:rPr lang="sr-Latn-BA" sz="1000" b="1" baseline="-25000">
                          <a:latin typeface="Arial"/>
                          <a:ea typeface="Calibri"/>
                          <a:cs typeface="Times New Roman"/>
                        </a:rPr>
                        <a:t>p0.2%</a:t>
                      </a:r>
                      <a:r>
                        <a:rPr lang="sr-Latn-BA" sz="1000" b="1">
                          <a:latin typeface="Arial"/>
                          <a:ea typeface="Calibri"/>
                          <a:cs typeface="Times New Roman"/>
                        </a:rPr>
                        <a:t> [%]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1">
                          <a:latin typeface="Arial"/>
                          <a:ea typeface="Calibri"/>
                          <a:cs typeface="Times New Roman"/>
                        </a:rPr>
                        <a:t>Zatezna čvrstoća R</a:t>
                      </a:r>
                      <a:r>
                        <a:rPr lang="sr-Latn-BA" sz="1000" b="1" baseline="-25000">
                          <a:latin typeface="Arial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r-Latn-BA" sz="1000" b="1">
                          <a:latin typeface="Arial"/>
                          <a:ea typeface="Calibri"/>
                          <a:cs typeface="Times New Roman"/>
                        </a:rPr>
                        <a:t> [MPa]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BA" sz="1000" b="1">
                          <a:latin typeface="Arial"/>
                          <a:ea typeface="Calibri"/>
                          <a:cs typeface="Times New Roman"/>
                        </a:rPr>
                        <a:t>Efikasnost po R</a:t>
                      </a:r>
                      <a:r>
                        <a:rPr lang="sr-Latn-BA" sz="1000" b="1" baseline="-25000">
                          <a:latin typeface="Arial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sr-Latn-BA" sz="1000" b="1">
                          <a:latin typeface="Arial"/>
                          <a:ea typeface="Calibri"/>
                          <a:cs typeface="Times New Roman"/>
                        </a:rPr>
                        <a:t> [%]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 b="1">
                          <a:latin typeface="Arial"/>
                          <a:ea typeface="Calibri"/>
                          <a:cs typeface="Times New Roman"/>
                        </a:rPr>
                        <a:t>Parametri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latin typeface="Arial"/>
                          <a:ea typeface="Calibri"/>
                          <a:cs typeface="Times New Roman"/>
                        </a:rPr>
                        <a:t>Osnovni materijal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124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latin typeface="Arial"/>
                          <a:ea typeface="Calibri"/>
                          <a:cs typeface="Times New Roman"/>
                        </a:rPr>
                        <a:t>193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sr-Latn-CS" sz="1000"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latin typeface="Arial"/>
                          <a:ea typeface="Calibri"/>
                          <a:cs typeface="Times New Roman"/>
                        </a:rPr>
                        <a:t>ZTM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153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124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latin typeface="Arial"/>
                          <a:ea typeface="Calibri"/>
                          <a:cs typeface="Times New Roman"/>
                        </a:rPr>
                        <a:t>207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107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sr-Latn-CS" sz="1000">
                          <a:latin typeface="Arial"/>
                          <a:ea typeface="Calibri"/>
                          <a:cs typeface="Times New Roman"/>
                        </a:rPr>
                        <a:t>1230 o/min; 46 mm/min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latin typeface="Arial"/>
                          <a:ea typeface="Calibri"/>
                          <a:cs typeface="Times New Roman"/>
                        </a:rPr>
                        <a:t>Gasno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99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79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latin typeface="Arial"/>
                          <a:ea typeface="Calibri"/>
                          <a:cs typeface="Times New Roman"/>
                        </a:rPr>
                        <a:t>120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62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sr-Latn-CS" sz="1000" dirty="0">
                          <a:latin typeface="Arial"/>
                          <a:ea typeface="Calibri"/>
                          <a:cs typeface="Times New Roman"/>
                        </a:rPr>
                        <a:t>Dodatni materijal – legura aluminijuma čistoće 99 %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err="1" smtClean="0"/>
              <a:t>Preporuke</a:t>
            </a:r>
            <a:r>
              <a:rPr lang="en-US" sz="2800" dirty="0" smtClean="0"/>
              <a:t>: 		- </a:t>
            </a:r>
            <a:r>
              <a:rPr lang="en-US" sz="2800" dirty="0" err="1" smtClean="0"/>
              <a:t>trivex</a:t>
            </a:r>
            <a:r>
              <a:rPr lang="en-US" sz="2800" dirty="0" smtClean="0"/>
              <a:t> </a:t>
            </a:r>
            <a:r>
              <a:rPr lang="en-US" sz="2800" dirty="0" err="1" smtClean="0"/>
              <a:t>alat</a:t>
            </a:r>
            <a:r>
              <a:rPr lang="en-US" sz="2800" dirty="0" smtClean="0"/>
              <a:t> </a:t>
            </a:r>
            <a:r>
              <a:rPr lang="en-US" sz="2800" dirty="0" err="1" smtClean="0"/>
              <a:t>daje</a:t>
            </a:r>
            <a:r>
              <a:rPr lang="en-US" sz="2800" dirty="0" smtClean="0"/>
              <a:t> </a:t>
            </a:r>
            <a:r>
              <a:rPr lang="en-US" sz="2800" dirty="0" err="1" smtClean="0"/>
              <a:t>bolji</a:t>
            </a:r>
            <a:r>
              <a:rPr lang="en-US" sz="2800" dirty="0" smtClean="0"/>
              <a:t> </a:t>
            </a:r>
            <a:r>
              <a:rPr lang="en-US" sz="2800" dirty="0" err="1" smtClean="0"/>
              <a:t>kvalitet</a:t>
            </a:r>
            <a:r>
              <a:rPr lang="en-US" sz="2800" dirty="0" smtClean="0"/>
              <a:t>, 			   	   whorl </a:t>
            </a:r>
            <a:r>
              <a:rPr lang="en-US" sz="2800" dirty="0" err="1" smtClean="0"/>
              <a:t>proizvodnost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		- </a:t>
            </a:r>
            <a:r>
              <a:rPr lang="en-US" sz="2800" dirty="0" err="1" smtClean="0"/>
              <a:t>odnos</a:t>
            </a:r>
            <a:r>
              <a:rPr lang="en-US" sz="2800" dirty="0" smtClean="0"/>
              <a:t> </a:t>
            </a:r>
            <a:r>
              <a:rPr lang="en-US" sz="2800" dirty="0" err="1" smtClean="0"/>
              <a:t>zapremina</a:t>
            </a:r>
            <a:r>
              <a:rPr lang="en-US" sz="2800" dirty="0" smtClean="0"/>
              <a:t> </a:t>
            </a:r>
            <a:r>
              <a:rPr lang="en-US" sz="2800" dirty="0" err="1" smtClean="0"/>
              <a:t>čela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trna</a:t>
            </a:r>
            <a:r>
              <a:rPr lang="en-US" sz="2800" dirty="0" smtClean="0"/>
              <a:t> </a:t>
            </a:r>
            <a:r>
              <a:rPr lang="en-US" sz="2800" dirty="0" err="1" smtClean="0"/>
              <a:t>mora</a:t>
            </a:r>
            <a:r>
              <a:rPr lang="en-US" sz="2800" dirty="0" smtClean="0"/>
              <a:t> 			  	   </a:t>
            </a:r>
            <a:r>
              <a:rPr lang="en-US" sz="2800" dirty="0" err="1" smtClean="0"/>
              <a:t>biti</a:t>
            </a:r>
            <a:r>
              <a:rPr lang="en-US" sz="2800" dirty="0" smtClean="0"/>
              <a:t> u </a:t>
            </a:r>
            <a:r>
              <a:rPr lang="en-US" sz="2800" dirty="0" err="1" smtClean="0"/>
              <a:t>korist</a:t>
            </a:r>
            <a:r>
              <a:rPr lang="en-US" sz="2800" dirty="0" smtClean="0"/>
              <a:t> </a:t>
            </a:r>
            <a:r>
              <a:rPr lang="en-US" sz="2800" dirty="0" err="1" smtClean="0"/>
              <a:t>trna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		- </a:t>
            </a:r>
            <a:r>
              <a:rPr lang="en-US" sz="2800" dirty="0" err="1" smtClean="0"/>
              <a:t>primeniti</a:t>
            </a:r>
            <a:r>
              <a:rPr lang="en-US" sz="2800" dirty="0" smtClean="0"/>
              <a:t> </a:t>
            </a:r>
            <a:r>
              <a:rPr lang="en-US" sz="2800" dirty="0" err="1" smtClean="0"/>
              <a:t>dovoljan</a:t>
            </a:r>
            <a:r>
              <a:rPr lang="en-US" sz="2800" dirty="0" smtClean="0"/>
              <a:t> </a:t>
            </a:r>
            <a:r>
              <a:rPr lang="en-US" sz="2800" dirty="0" err="1" smtClean="0"/>
              <a:t>pritisak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		- </a:t>
            </a:r>
            <a:r>
              <a:rPr lang="en-US" sz="2800" dirty="0" err="1" smtClean="0"/>
              <a:t>nagib</a:t>
            </a:r>
            <a:r>
              <a:rPr lang="en-US" sz="2800" dirty="0" smtClean="0"/>
              <a:t> </a:t>
            </a:r>
            <a:r>
              <a:rPr lang="en-US" sz="2800" dirty="0" err="1" smtClean="0"/>
              <a:t>alata</a:t>
            </a:r>
            <a:r>
              <a:rPr lang="en-US" sz="2800" dirty="0" smtClean="0"/>
              <a:t> do 3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 </a:t>
            </a:r>
            <a:r>
              <a:rPr lang="en-US" sz="2800" dirty="0" err="1" smtClean="0"/>
              <a:t>eliminiše</a:t>
            </a:r>
            <a:r>
              <a:rPr lang="en-US" sz="2800" dirty="0" smtClean="0"/>
              <a:t> </a:t>
            </a:r>
            <a:r>
              <a:rPr lang="en-US" sz="2800" dirty="0" err="1" smtClean="0"/>
              <a:t>tunel</a:t>
            </a:r>
            <a:endParaRPr lang="en-US" sz="2800" dirty="0" smtClean="0"/>
          </a:p>
          <a:p>
            <a:r>
              <a:rPr lang="en-US" sz="2800" b="1" i="1" dirty="0" err="1" smtClean="0"/>
              <a:t>Prednosti</a:t>
            </a:r>
            <a:r>
              <a:rPr lang="en-US" sz="2800" b="1" i="1" dirty="0" smtClean="0"/>
              <a:t>: 		- </a:t>
            </a:r>
            <a:r>
              <a:rPr lang="en-US" sz="2800" b="1" i="1" dirty="0" err="1" smtClean="0"/>
              <a:t>zavarljivost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teško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zavarljivih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legura</a:t>
            </a:r>
            <a:endParaRPr lang="en-US" sz="2800" b="1" i="1" dirty="0" smtClean="0"/>
          </a:p>
          <a:p>
            <a:pPr>
              <a:buNone/>
            </a:pPr>
            <a:r>
              <a:rPr lang="en-US" sz="2800" b="1" i="1" dirty="0" smtClean="0"/>
              <a:t>	</a:t>
            </a:r>
            <a:r>
              <a:rPr lang="en-US" sz="2800" b="1" i="1" dirty="0" smtClean="0"/>
              <a:t>			- </a:t>
            </a:r>
            <a:r>
              <a:rPr lang="en-US" sz="2800" b="1" i="1" dirty="0" err="1" smtClean="0"/>
              <a:t>zavarljivost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raznorodnih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legura</a:t>
            </a:r>
            <a:endParaRPr lang="en-US" sz="2800" b="1" i="1" dirty="0" smtClean="0"/>
          </a:p>
          <a:p>
            <a:pPr>
              <a:buNone/>
            </a:pPr>
            <a:r>
              <a:rPr lang="en-US" sz="2800" b="1" i="1" dirty="0" smtClean="0"/>
              <a:t>				- </a:t>
            </a:r>
            <a:r>
              <a:rPr lang="en-US" sz="2800" b="1" i="1" dirty="0" err="1" smtClean="0"/>
              <a:t>odsustvo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ili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vrlo</a:t>
            </a:r>
            <a:r>
              <a:rPr lang="en-US" sz="2800" b="1" i="1" dirty="0" smtClean="0"/>
              <a:t> male </a:t>
            </a:r>
            <a:r>
              <a:rPr lang="en-US" sz="2800" b="1" i="1" dirty="0" err="1" smtClean="0"/>
              <a:t>deformacije</a:t>
            </a:r>
            <a:endParaRPr lang="en-US" sz="2800" b="1" i="1" dirty="0" smtClean="0"/>
          </a:p>
          <a:p>
            <a:pPr lvl="6">
              <a:buFontTx/>
              <a:buChar char="-"/>
            </a:pPr>
            <a:r>
              <a:rPr lang="en-US" sz="2800" b="1" i="1" dirty="0" err="1" smtClean="0"/>
              <a:t>bez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dodatnog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materijala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zaštitnih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gasova</a:t>
            </a:r>
            <a:endParaRPr lang="en-US" sz="2800" b="1" dirty="0" smtClean="0"/>
          </a:p>
          <a:p>
            <a:r>
              <a:rPr lang="en-US" sz="2800" i="1" dirty="0" err="1" smtClean="0"/>
              <a:t>Nedostaci</a:t>
            </a:r>
            <a:r>
              <a:rPr lang="en-US" sz="2800" i="1" dirty="0" smtClean="0"/>
              <a:t>:		- </a:t>
            </a:r>
            <a:r>
              <a:rPr lang="en-US" sz="2800" i="1" dirty="0" err="1" smtClean="0"/>
              <a:t>rupa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na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izlazu</a:t>
            </a:r>
            <a:endParaRPr lang="en-US" sz="2800" i="1" dirty="0" smtClean="0"/>
          </a:p>
          <a:p>
            <a:pPr>
              <a:buNone/>
            </a:pPr>
            <a:r>
              <a:rPr lang="en-US" sz="2800" i="1" dirty="0" smtClean="0"/>
              <a:t>				- </a:t>
            </a:r>
            <a:r>
              <a:rPr lang="en-US" sz="2800" i="1" dirty="0" err="1" smtClean="0"/>
              <a:t>temeljna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priprema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osnovnog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materijala</a:t>
            </a:r>
            <a:endParaRPr lang="en-US" sz="2800" i="1" dirty="0" smtClean="0"/>
          </a:p>
          <a:p>
            <a:pPr>
              <a:buNone/>
            </a:pPr>
            <a:r>
              <a:rPr lang="en-US" sz="2800" i="1" dirty="0" smtClean="0"/>
              <a:t>	</a:t>
            </a:r>
            <a:r>
              <a:rPr lang="en-US" sz="2800" i="1" dirty="0" smtClean="0"/>
              <a:t>			- </a:t>
            </a:r>
            <a:r>
              <a:rPr lang="en-US" sz="2800" i="1" dirty="0" err="1" smtClean="0"/>
              <a:t>neka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ograničenja</a:t>
            </a:r>
            <a:r>
              <a:rPr lang="en-US" sz="2800" i="1" dirty="0" smtClean="0"/>
              <a:t> u </a:t>
            </a:r>
            <a:r>
              <a:rPr lang="en-US" sz="2800" i="1" dirty="0" err="1" smtClean="0"/>
              <a:t>položajima</a:t>
            </a:r>
            <a:r>
              <a:rPr lang="en-US" sz="2800" i="1" dirty="0" smtClean="0"/>
              <a:t> 				   </a:t>
            </a:r>
            <a:r>
              <a:rPr lang="en-US" sz="2800" i="1" dirty="0" err="1" smtClean="0"/>
              <a:t>zavarivanja</a:t>
            </a:r>
            <a:r>
              <a:rPr lang="en-US" sz="2800" i="1" dirty="0" smtClean="0"/>
              <a:t> (</a:t>
            </a:r>
            <a:r>
              <a:rPr lang="en-US" sz="2800" i="1" dirty="0" err="1" smtClean="0"/>
              <a:t>potreba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za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specijalizovanom</a:t>
            </a:r>
            <a:r>
              <a:rPr lang="en-US" sz="2800" i="1" dirty="0" smtClean="0"/>
              <a:t> 			   </a:t>
            </a:r>
            <a:r>
              <a:rPr lang="en-US" sz="2800" i="1" dirty="0" err="1" smtClean="0"/>
              <a:t>opremom</a:t>
            </a:r>
            <a:r>
              <a:rPr lang="en-US" sz="2800" i="1" dirty="0" smtClean="0"/>
              <a:t>)</a:t>
            </a:r>
            <a:endParaRPr lang="en-US" sz="2800" i="1" dirty="0"/>
          </a:p>
        </p:txBody>
      </p:sp>
      <p:pic>
        <p:nvPicPr>
          <p:cNvPr id="4" name="Picture 3" descr="distorzija.PNG"/>
          <p:cNvPicPr/>
          <p:nvPr/>
        </p:nvPicPr>
        <p:blipFill>
          <a:blip r:embed="rId2" cstate="email">
            <a:grayscl/>
          </a:blip>
          <a:stretch>
            <a:fillRect/>
          </a:stretch>
        </p:blipFill>
        <p:spPr>
          <a:xfrm>
            <a:off x="0" y="3048000"/>
            <a:ext cx="3124200" cy="1219200"/>
          </a:xfrm>
          <a:prstGeom prst="rect">
            <a:avLst/>
          </a:prstGeom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3400" y="4800600"/>
            <a:ext cx="184354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Zavarljivost legura aluminijuma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sr-Latn-CS" dirty="0" smtClean="0"/>
              <a:t>Legure koje ojačavaju plastičnom deformacijom (Al-Mg – 5000 i Al-Mn – 3000) su dobro zavarljive: efikasnost zavarenog spoja preko 60%, </a:t>
            </a:r>
            <a:r>
              <a:rPr lang="en-US" dirty="0" err="1" smtClean="0"/>
              <a:t>sa</a:t>
            </a:r>
            <a:r>
              <a:rPr lang="en-US" dirty="0" smtClean="0"/>
              <a:t> ZTM </a:t>
            </a:r>
            <a:r>
              <a:rPr lang="en-US" dirty="0" err="1" smtClean="0"/>
              <a:t>dostiže</a:t>
            </a:r>
            <a:r>
              <a:rPr lang="en-US" dirty="0" smtClean="0"/>
              <a:t> se 80 % a u </a:t>
            </a:r>
            <a:r>
              <a:rPr lang="en-US" dirty="0" err="1" smtClean="0"/>
              <a:t>nekim</a:t>
            </a:r>
            <a:r>
              <a:rPr lang="en-US" dirty="0" smtClean="0"/>
              <a:t> </a:t>
            </a:r>
            <a:r>
              <a:rPr lang="en-US" dirty="0" err="1" smtClean="0"/>
              <a:t>slučajevima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100 %</a:t>
            </a:r>
            <a:r>
              <a:rPr lang="sr-Latn-CS" dirty="0" smtClean="0"/>
              <a:t>.</a:t>
            </a:r>
          </a:p>
          <a:p>
            <a:endParaRPr lang="sr-Latn-CS" dirty="0" smtClean="0"/>
          </a:p>
          <a:p>
            <a:r>
              <a:rPr lang="sr-Latn-CS" dirty="0" smtClean="0"/>
              <a:t>Legure koje ojačavaju termičkom obradom – termičkim taloženjem (Al-Cu – 2</a:t>
            </a:r>
            <a:r>
              <a:rPr lang="en-US" dirty="0" smtClean="0"/>
              <a:t>XXX</a:t>
            </a:r>
            <a:r>
              <a:rPr lang="sr-Latn-CS" dirty="0" smtClean="0"/>
              <a:t>, Al-Mg-Si – 6</a:t>
            </a:r>
            <a:r>
              <a:rPr lang="en-US" dirty="0" smtClean="0"/>
              <a:t>XXX</a:t>
            </a:r>
            <a:r>
              <a:rPr lang="sr-Latn-CS" dirty="0" smtClean="0"/>
              <a:t>, Al-Zn-Mg – 7</a:t>
            </a:r>
            <a:r>
              <a:rPr lang="en-US" dirty="0" smtClean="0"/>
              <a:t>XXX</a:t>
            </a:r>
            <a:r>
              <a:rPr lang="sr-Latn-CS" dirty="0" smtClean="0"/>
              <a:t> i Al-Li 8</a:t>
            </a:r>
            <a:r>
              <a:rPr lang="en-US" dirty="0" smtClean="0"/>
              <a:t>XXX</a:t>
            </a:r>
            <a:r>
              <a:rPr lang="sr-Latn-CS" dirty="0" smtClean="0"/>
              <a:t>) su teško zavarljive: efikasnost zavarenog spoja je ispod 60 %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npr</a:t>
            </a:r>
            <a:r>
              <a:rPr lang="en-US" dirty="0" smtClean="0"/>
              <a:t>. TIG, </a:t>
            </a:r>
            <a:r>
              <a:rPr lang="en-US" dirty="0" err="1" smtClean="0"/>
              <a:t>sa</a:t>
            </a:r>
            <a:r>
              <a:rPr lang="en-US" dirty="0" smtClean="0"/>
              <a:t> ZTM do 80 %</a:t>
            </a:r>
            <a:r>
              <a:rPr lang="sr-Latn-CS" dirty="0" smtClean="0"/>
              <a:t>.</a:t>
            </a:r>
          </a:p>
          <a:p>
            <a:pPr>
              <a:buNone/>
            </a:pPr>
            <a:r>
              <a:rPr lang="sr-Latn-CS" dirty="0" smtClean="0"/>
              <a:t>*Osnovni problem je naponska korozija.</a:t>
            </a:r>
            <a:endParaRPr lang="sr-Latn-C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3810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600" b="1" dirty="0" smtClean="0"/>
              <a:t>Ojačavanje legura aluminijuma termičkim taloženjem:</a:t>
            </a:r>
            <a:endParaRPr lang="sr-Latn-CS" sz="3600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304800" y="1828800"/>
            <a:ext cx="8305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/>
              <a:t>Al-Zn-Mg:</a:t>
            </a:r>
          </a:p>
          <a:p>
            <a:endParaRPr lang="sr-Latn-CS" sz="2400" dirty="0" smtClean="0"/>
          </a:p>
          <a:p>
            <a:r>
              <a:rPr lang="sr-Latn-CS" sz="2400" dirty="0" smtClean="0"/>
              <a:t>Prezasićeni čvrsti rastvor </a:t>
            </a:r>
          </a:p>
          <a:p>
            <a:r>
              <a:rPr lang="sr-Latn-CS" sz="2400" dirty="0" smtClean="0"/>
              <a:t>koherentne GP zone  (prezasićeni čvrsti rastvor Mg i Zn u Al)</a:t>
            </a:r>
          </a:p>
          <a:p>
            <a:r>
              <a:rPr lang="sr-Latn-CS" sz="2400" dirty="0" smtClean="0"/>
              <a:t>polukoherentne čestice </a:t>
            </a:r>
            <a:r>
              <a:rPr lang="sr-Latn-CS" sz="2400" dirty="0" smtClean="0">
                <a:sym typeface="Symbol"/>
              </a:rPr>
              <a:t>’</a:t>
            </a:r>
          </a:p>
          <a:p>
            <a:r>
              <a:rPr lang="sr-Latn-CS" sz="2400" dirty="0" smtClean="0">
                <a:sym typeface="Symbol"/>
              </a:rPr>
              <a:t>nekoherentne  faze (MgZn</a:t>
            </a:r>
            <a:r>
              <a:rPr lang="sr-Latn-CS" sz="2400" baseline="-25000" dirty="0" smtClean="0">
                <a:sym typeface="Symbol"/>
              </a:rPr>
              <a:t>2</a:t>
            </a:r>
            <a:r>
              <a:rPr lang="sr-Latn-CS" sz="2400" dirty="0" smtClean="0">
                <a:sym typeface="Symbol"/>
              </a:rPr>
              <a:t>)</a:t>
            </a:r>
            <a:endParaRPr lang="sr-Latn-CS" sz="2400" dirty="0" smtClean="0"/>
          </a:p>
          <a:p>
            <a:endParaRPr lang="sr-Latn-CS" sz="2400" dirty="0" smtClean="0"/>
          </a:p>
          <a:p>
            <a:r>
              <a:rPr lang="sr-Latn-CS" sz="2400" dirty="0" smtClean="0"/>
              <a:t>Al-Cu:</a:t>
            </a:r>
          </a:p>
          <a:p>
            <a:endParaRPr lang="sr-Latn-CS" sz="2400" dirty="0" smtClean="0"/>
          </a:p>
          <a:p>
            <a:r>
              <a:rPr lang="sr-Latn-CS" sz="2400" dirty="0" smtClean="0"/>
              <a:t>Prezasićeni čvrsti rastvor </a:t>
            </a:r>
          </a:p>
          <a:p>
            <a:r>
              <a:rPr lang="sr-Latn-CS" sz="2400" dirty="0" smtClean="0"/>
              <a:t>koherentne GP I zone  (prezasićeni čvrsti rastvor Cu u Al)</a:t>
            </a:r>
          </a:p>
          <a:p>
            <a:r>
              <a:rPr lang="sr-Latn-CS" sz="2400" dirty="0" smtClean="0"/>
              <a:t>polukoherentne čestice </a:t>
            </a:r>
            <a:r>
              <a:rPr lang="sr-Latn-CS" sz="2400" dirty="0" smtClean="0">
                <a:sym typeface="Symbol"/>
              </a:rPr>
              <a:t>’</a:t>
            </a:r>
          </a:p>
          <a:p>
            <a:r>
              <a:rPr lang="sr-Latn-CS" sz="2400" dirty="0" smtClean="0">
                <a:sym typeface="Symbol"/>
              </a:rPr>
              <a:t>nekoherentne  faze (CuAl</a:t>
            </a:r>
            <a:r>
              <a:rPr lang="sr-Latn-CS" sz="2400" baseline="-25000" dirty="0" smtClean="0">
                <a:sym typeface="Symbol"/>
              </a:rPr>
              <a:t>2</a:t>
            </a:r>
            <a:r>
              <a:rPr lang="sr-Latn-CS" sz="2400" dirty="0" smtClean="0">
                <a:sym typeface="Symbol"/>
              </a:rPr>
              <a:t>)</a:t>
            </a:r>
            <a:endParaRPr lang="sr-Latn-CS" sz="2400" dirty="0" smtClean="0"/>
          </a:p>
          <a:p>
            <a:endParaRPr lang="sr-Latn-CS" dirty="0"/>
          </a:p>
        </p:txBody>
      </p:sp>
      <p:cxnSp>
        <p:nvCxnSpPr>
          <p:cNvPr id="117" name="Straight Arrow Connector 116"/>
          <p:cNvCxnSpPr/>
          <p:nvPr/>
        </p:nvCxnSpPr>
        <p:spPr>
          <a:xfrm rot="5400000">
            <a:off x="7772400" y="33528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 rot="5400000">
            <a:off x="7773194" y="5561806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1"/>
            <a:ext cx="7239000" cy="609600"/>
          </a:xfrm>
        </p:spPr>
        <p:txBody>
          <a:bodyPr/>
          <a:lstStyle/>
          <a:p>
            <a:r>
              <a:rPr lang="sr-Latn-CS" dirty="0" smtClean="0"/>
              <a:t>Problem naponske korozije:</a:t>
            </a:r>
            <a:endParaRPr lang="sr-Latn-CS" dirty="0"/>
          </a:p>
        </p:txBody>
      </p:sp>
      <p:sp>
        <p:nvSpPr>
          <p:cNvPr id="4" name="Rectangle 3"/>
          <p:cNvSpPr/>
          <p:nvPr/>
        </p:nvSpPr>
        <p:spPr>
          <a:xfrm>
            <a:off x="457200" y="1305342"/>
            <a:ext cx="8153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000" dirty="0" smtClean="0"/>
              <a:t>Al-Zn-Mg:</a:t>
            </a:r>
          </a:p>
          <a:p>
            <a:endParaRPr lang="sr-Latn-CS" sz="2000" dirty="0" smtClean="0"/>
          </a:p>
          <a:p>
            <a:r>
              <a:rPr lang="sr-Latn-CS" sz="2000" dirty="0" smtClean="0"/>
              <a:t>Segregacija vodonika i magnezijuma po granicama zrna, čime se slabi zrno i izaziva interkristalni lom.</a:t>
            </a:r>
          </a:p>
          <a:p>
            <a:endParaRPr lang="sr-Latn-CS" sz="2000" dirty="0" smtClean="0"/>
          </a:p>
          <a:p>
            <a:r>
              <a:rPr lang="sr-Latn-CS" sz="2000" dirty="0" smtClean="0"/>
              <a:t>Al-Cu:</a:t>
            </a:r>
          </a:p>
          <a:p>
            <a:endParaRPr lang="sr-Latn-CS" sz="2000" dirty="0" smtClean="0"/>
          </a:p>
          <a:p>
            <a:r>
              <a:rPr lang="sr-Latn-CS" sz="2000" dirty="0" smtClean="0"/>
              <a:t>Segregacija </a:t>
            </a:r>
            <a:r>
              <a:rPr lang="sr-Latn-CS" sz="2000" dirty="0" smtClean="0">
                <a:sym typeface="Symbol"/>
              </a:rPr>
              <a:t>’ faze po granicama zrna, čime se zrno slabi i izaziva </a:t>
            </a:r>
            <a:r>
              <a:rPr lang="en-US" sz="2000" dirty="0" err="1" smtClean="0">
                <a:sym typeface="Symbol"/>
              </a:rPr>
              <a:t>i</a:t>
            </a:r>
            <a:r>
              <a:rPr lang="sr-Latn-CS" sz="2000" dirty="0" smtClean="0">
                <a:sym typeface="Symbol"/>
              </a:rPr>
              <a:t>nterkristalni lom.</a:t>
            </a:r>
            <a:endParaRPr lang="sr-Latn-C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90600" y="4155260"/>
            <a:ext cx="7239000" cy="2626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/>
          <a:lstStyle/>
          <a:p>
            <a:r>
              <a:rPr lang="sr-Latn-CS" dirty="0" smtClean="0"/>
              <a:t>Hvala na pažnji!</a:t>
            </a:r>
            <a:endParaRPr lang="sr-Latn-C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err="1" smtClean="0"/>
              <a:t>Problemi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zavarivanju</a:t>
            </a:r>
            <a:r>
              <a:rPr lang="en-US" dirty="0" smtClean="0"/>
              <a:t> </a:t>
            </a:r>
            <a:r>
              <a:rPr lang="en-US" dirty="0" err="1" smtClean="0"/>
              <a:t>aluminijuma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Obrazovanje</a:t>
            </a:r>
            <a:r>
              <a:rPr lang="en-US" dirty="0" smtClean="0"/>
              <a:t> </a:t>
            </a:r>
            <a:r>
              <a:rPr lang="en-US" dirty="0" err="1" smtClean="0"/>
              <a:t>oksida</a:t>
            </a:r>
            <a:r>
              <a:rPr lang="en-US" dirty="0" smtClean="0"/>
              <a:t> 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 startAt="2"/>
            </a:pPr>
            <a:r>
              <a:rPr lang="en-US" dirty="0" err="1" smtClean="0"/>
              <a:t>Obrazovanje</a:t>
            </a:r>
            <a:r>
              <a:rPr lang="en-US" dirty="0" smtClean="0"/>
              <a:t> </a:t>
            </a:r>
            <a:r>
              <a:rPr lang="en-US" dirty="0" err="1" smtClean="0"/>
              <a:t>pora</a:t>
            </a:r>
            <a:r>
              <a:rPr lang="en-US" dirty="0" smtClean="0"/>
              <a:t> u </a:t>
            </a:r>
            <a:r>
              <a:rPr lang="en-US" dirty="0" err="1" smtClean="0"/>
              <a:t>šavu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3.  </a:t>
            </a:r>
            <a:r>
              <a:rPr lang="en-US" dirty="0" err="1" smtClean="0"/>
              <a:t>Sklonost</a:t>
            </a:r>
            <a:r>
              <a:rPr lang="en-US" dirty="0" smtClean="0"/>
              <a:t> ka </a:t>
            </a:r>
            <a:r>
              <a:rPr lang="en-US" dirty="0" err="1" smtClean="0"/>
              <a:t>obrazovanju</a:t>
            </a:r>
            <a:r>
              <a:rPr lang="en-US" dirty="0" smtClean="0"/>
              <a:t> </a:t>
            </a:r>
            <a:r>
              <a:rPr lang="en-US" dirty="0" err="1" smtClean="0"/>
              <a:t>prslina</a:t>
            </a:r>
            <a:endParaRPr lang="sr-Latn-C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Obrazovanje</a:t>
            </a:r>
            <a:r>
              <a:rPr lang="en-US" dirty="0" smtClean="0"/>
              <a:t> </a:t>
            </a:r>
            <a:r>
              <a:rPr lang="en-US" dirty="0" err="1" smtClean="0"/>
              <a:t>oksida</a:t>
            </a:r>
            <a:r>
              <a:rPr lang="en-US" dirty="0" smtClean="0"/>
              <a:t> 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: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/>
            <a:r>
              <a:rPr lang="en-US" dirty="0" smtClean="0"/>
              <a:t> </a:t>
            </a:r>
            <a:r>
              <a:rPr lang="en-US" dirty="0" err="1" smtClean="0"/>
              <a:t>teško</a:t>
            </a:r>
            <a:r>
              <a:rPr lang="en-US" dirty="0" smtClean="0"/>
              <a:t> </a:t>
            </a:r>
            <a:r>
              <a:rPr lang="en-US" dirty="0" err="1" smtClean="0"/>
              <a:t>topljivi</a:t>
            </a:r>
            <a:r>
              <a:rPr lang="en-US" dirty="0" smtClean="0"/>
              <a:t> </a:t>
            </a:r>
            <a:r>
              <a:rPr lang="en-US" dirty="0" err="1" smtClean="0"/>
              <a:t>oksid</a:t>
            </a:r>
            <a:r>
              <a:rPr lang="en-US" dirty="0" smtClean="0"/>
              <a:t> (2050</a:t>
            </a:r>
            <a:r>
              <a:rPr lang="sr-Latn-CS" baseline="30000" dirty="0" smtClean="0"/>
              <a:t> o</a:t>
            </a:r>
            <a:r>
              <a:rPr lang="sr-Latn-CS" dirty="0" smtClean="0"/>
              <a:t>C</a:t>
            </a:r>
            <a:r>
              <a:rPr lang="en-US" dirty="0" smtClean="0"/>
              <a:t>)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štiti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oksidacije</a:t>
            </a:r>
            <a:r>
              <a:rPr lang="en-US" dirty="0" smtClean="0"/>
              <a:t>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 smtClean="0"/>
              <a:t>mehanizam</a:t>
            </a:r>
            <a:r>
              <a:rPr lang="en-US" dirty="0" smtClean="0"/>
              <a:t> </a:t>
            </a:r>
            <a:r>
              <a:rPr lang="en-US" dirty="0" err="1" smtClean="0"/>
              <a:t>pasivizacije</a:t>
            </a:r>
            <a:r>
              <a:rPr lang="en-US" dirty="0" smtClean="0"/>
              <a:t>.</a:t>
            </a:r>
          </a:p>
          <a:p>
            <a:pPr marL="514350" indent="-514350"/>
            <a:r>
              <a:rPr lang="en-US" dirty="0" smtClean="0"/>
              <a:t> </a:t>
            </a:r>
            <a:r>
              <a:rPr lang="en-US" dirty="0" err="1" smtClean="0"/>
              <a:t>pokriva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rastop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kapi</a:t>
            </a:r>
            <a:r>
              <a:rPr lang="en-US" dirty="0" smtClean="0"/>
              <a:t> </a:t>
            </a:r>
            <a:r>
              <a:rPr lang="en-US" dirty="0" err="1" smtClean="0"/>
              <a:t>rastopljenog</a:t>
            </a:r>
            <a:r>
              <a:rPr lang="en-US" dirty="0" smtClean="0"/>
              <a:t> </a:t>
            </a:r>
            <a:r>
              <a:rPr lang="en-US" dirty="0" err="1" smtClean="0"/>
              <a:t>dodatnog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 </a:t>
            </a:r>
            <a:r>
              <a:rPr lang="en-US" dirty="0" err="1" smtClean="0"/>
              <a:t>čime</a:t>
            </a:r>
            <a:r>
              <a:rPr lang="en-US" dirty="0" smtClean="0"/>
              <a:t> se </a:t>
            </a:r>
            <a:r>
              <a:rPr lang="en-US" dirty="0" err="1" smtClean="0"/>
              <a:t>sprečava</a:t>
            </a:r>
            <a:r>
              <a:rPr lang="en-US" dirty="0" smtClean="0"/>
              <a:t> </a:t>
            </a:r>
            <a:r>
              <a:rPr lang="en-US" dirty="0" err="1" smtClean="0"/>
              <a:t>stapanje</a:t>
            </a:r>
            <a:r>
              <a:rPr lang="en-US" dirty="0" smtClean="0"/>
              <a:t> </a:t>
            </a:r>
            <a:r>
              <a:rPr lang="en-US" dirty="0" err="1" smtClean="0"/>
              <a:t>metala</a:t>
            </a:r>
            <a:r>
              <a:rPr lang="en-US" dirty="0" smtClean="0"/>
              <a:t> u </a:t>
            </a:r>
            <a:r>
              <a:rPr lang="en-US" dirty="0" err="1" smtClean="0"/>
              <a:t>šavu</a:t>
            </a:r>
            <a:r>
              <a:rPr lang="en-US" dirty="0" smtClean="0"/>
              <a:t>.</a:t>
            </a:r>
          </a:p>
          <a:p>
            <a:pPr marL="514350" indent="-514350"/>
            <a:r>
              <a:rPr lang="en-US" dirty="0" err="1" smtClean="0"/>
              <a:t>gustina</a:t>
            </a:r>
            <a:r>
              <a:rPr lang="en-US" dirty="0" smtClean="0"/>
              <a:t> 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 </a:t>
            </a:r>
            <a:r>
              <a:rPr lang="en-US" dirty="0" smtClean="0"/>
              <a:t>je </a:t>
            </a:r>
            <a:r>
              <a:rPr lang="en-US" dirty="0" err="1" smtClean="0"/>
              <a:t>veća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aluminijum</a:t>
            </a:r>
            <a:r>
              <a:rPr lang="en-US" dirty="0" smtClean="0"/>
              <a:t> </a:t>
            </a:r>
            <a:r>
              <a:rPr lang="en-US" dirty="0" err="1" smtClean="0"/>
              <a:t>zato</a:t>
            </a:r>
            <a:r>
              <a:rPr lang="en-US" dirty="0" smtClean="0"/>
              <a:t> se ne </a:t>
            </a:r>
            <a:r>
              <a:rPr lang="en-US" dirty="0" err="1" smtClean="0"/>
              <a:t>izdvaja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površini</a:t>
            </a:r>
            <a:r>
              <a:rPr lang="en-US" dirty="0" smtClean="0"/>
              <a:t>  - </a:t>
            </a:r>
            <a:r>
              <a:rPr lang="en-US" dirty="0" err="1" smtClean="0"/>
              <a:t>šav</a:t>
            </a:r>
            <a:r>
              <a:rPr lang="en-US" dirty="0" smtClean="0"/>
              <a:t> je </a:t>
            </a:r>
            <a:r>
              <a:rPr lang="en-US" dirty="0" err="1" smtClean="0"/>
              <a:t>krt</a:t>
            </a:r>
            <a:r>
              <a:rPr lang="en-US" dirty="0" smtClean="0"/>
              <a:t>, </a:t>
            </a:r>
            <a:r>
              <a:rPr lang="en-US" dirty="0" err="1" smtClean="0"/>
              <a:t>loših</a:t>
            </a:r>
            <a:r>
              <a:rPr lang="en-US" dirty="0" smtClean="0"/>
              <a:t> </a:t>
            </a:r>
            <a:r>
              <a:rPr lang="en-US" dirty="0" err="1" smtClean="0"/>
              <a:t>meh.osobina</a:t>
            </a:r>
            <a:r>
              <a:rPr lang="en-US" dirty="0" smtClean="0"/>
              <a:t>.</a:t>
            </a:r>
          </a:p>
          <a:p>
            <a:pPr marL="514350" indent="-514350"/>
            <a:endParaRPr lang="en-US" dirty="0" smtClean="0"/>
          </a:p>
          <a:p>
            <a:pPr marL="514350" indent="-514350">
              <a:buNone/>
            </a:pPr>
            <a:r>
              <a:rPr lang="en-US" dirty="0" err="1" smtClean="0"/>
              <a:t>Rešenje</a:t>
            </a:r>
            <a:r>
              <a:rPr lang="en-US" dirty="0" smtClean="0"/>
              <a:t>: 	- </a:t>
            </a:r>
            <a:r>
              <a:rPr lang="en-US" dirty="0" err="1" smtClean="0"/>
              <a:t>korišćenje</a:t>
            </a:r>
            <a:r>
              <a:rPr lang="en-US" dirty="0" smtClean="0"/>
              <a:t> </a:t>
            </a:r>
            <a:r>
              <a:rPr lang="en-US" dirty="0" err="1" smtClean="0"/>
              <a:t>topitelja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izdvaja</a:t>
            </a:r>
            <a:r>
              <a:rPr lang="en-US" dirty="0" smtClean="0"/>
              <a:t> 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 </a:t>
            </a:r>
            <a:r>
              <a:rPr lang="en-US" dirty="0" err="1" smtClean="0"/>
              <a:t>i</a:t>
            </a:r>
            <a:r>
              <a:rPr lang="en-US" dirty="0" smtClean="0"/>
              <a:t> 			   </a:t>
            </a:r>
            <a:r>
              <a:rPr lang="en-US" dirty="0" err="1" smtClean="0"/>
              <a:t>prevodi</a:t>
            </a:r>
            <a:r>
              <a:rPr lang="en-US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u </a:t>
            </a:r>
            <a:r>
              <a:rPr lang="en-US" dirty="0" err="1" smtClean="0"/>
              <a:t>trosku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 smtClean="0"/>
              <a:t>			- </a:t>
            </a:r>
            <a:r>
              <a:rPr lang="en-US" dirty="0" err="1" smtClean="0"/>
              <a:t>upotreba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zaštitnim</a:t>
            </a:r>
            <a:r>
              <a:rPr lang="en-US" dirty="0" smtClean="0"/>
              <a:t> </a:t>
            </a:r>
            <a:r>
              <a:rPr lang="en-US" dirty="0" err="1" smtClean="0"/>
              <a:t>gasom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			  (MIG, TIG).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Obrazovanje</a:t>
            </a:r>
            <a:r>
              <a:rPr lang="en-US" dirty="0" smtClean="0"/>
              <a:t> </a:t>
            </a:r>
            <a:r>
              <a:rPr lang="en-US" dirty="0" err="1" smtClean="0"/>
              <a:t>pora</a:t>
            </a:r>
            <a:r>
              <a:rPr lang="en-US" dirty="0" smtClean="0"/>
              <a:t> u </a:t>
            </a:r>
            <a:r>
              <a:rPr lang="en-US" dirty="0" err="1" smtClean="0"/>
              <a:t>šavu</a:t>
            </a:r>
            <a:r>
              <a:rPr lang="en-US" dirty="0" smtClean="0"/>
              <a:t> (</a:t>
            </a:r>
            <a:r>
              <a:rPr lang="en-US" dirty="0" err="1" smtClean="0"/>
              <a:t>vodonik</a:t>
            </a:r>
            <a:r>
              <a:rPr lang="en-US" dirty="0" smtClean="0"/>
              <a:t>):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uzrok</a:t>
            </a:r>
            <a:r>
              <a:rPr lang="en-US" dirty="0" smtClean="0"/>
              <a:t> je </a:t>
            </a:r>
            <a:r>
              <a:rPr lang="en-US" dirty="0" err="1" smtClean="0"/>
              <a:t>vodonik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Razlika</a:t>
            </a:r>
            <a:r>
              <a:rPr lang="en-US" dirty="0" smtClean="0"/>
              <a:t> u </a:t>
            </a:r>
            <a:r>
              <a:rPr lang="en-US" dirty="0" err="1" smtClean="0"/>
              <a:t>rastvorljivosti</a:t>
            </a:r>
            <a:r>
              <a:rPr lang="en-US" dirty="0" smtClean="0"/>
              <a:t> </a:t>
            </a:r>
            <a:r>
              <a:rPr lang="en-US" dirty="0" err="1" smtClean="0"/>
              <a:t>vodonika</a:t>
            </a:r>
            <a:r>
              <a:rPr lang="en-US" dirty="0" smtClean="0"/>
              <a:t> u </a:t>
            </a:r>
            <a:r>
              <a:rPr lang="en-US" dirty="0" err="1" smtClean="0"/>
              <a:t>tečnom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čvrstom</a:t>
            </a:r>
            <a:r>
              <a:rPr lang="en-US" dirty="0" smtClean="0"/>
              <a:t> </a:t>
            </a:r>
            <a:r>
              <a:rPr lang="en-US" dirty="0" err="1" smtClean="0"/>
              <a:t>stanju</a:t>
            </a:r>
            <a:r>
              <a:rPr lang="en-US" dirty="0" smtClean="0"/>
              <a:t> je </a:t>
            </a:r>
            <a:r>
              <a:rPr lang="en-US" dirty="0" err="1" smtClean="0"/>
              <a:t>veoma</a:t>
            </a:r>
            <a:r>
              <a:rPr lang="en-US" dirty="0" smtClean="0"/>
              <a:t> </a:t>
            </a:r>
            <a:r>
              <a:rPr lang="en-US" dirty="0" err="1" smtClean="0"/>
              <a:t>velika</a:t>
            </a:r>
            <a:r>
              <a:rPr lang="en-US" dirty="0" smtClean="0"/>
              <a:t>,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dolazi</a:t>
            </a:r>
            <a:r>
              <a:rPr lang="en-US" dirty="0" smtClean="0"/>
              <a:t> do </a:t>
            </a:r>
            <a:r>
              <a:rPr lang="en-US" dirty="0" err="1" smtClean="0"/>
              <a:t>grupisanja</a:t>
            </a:r>
            <a:r>
              <a:rPr lang="en-US" dirty="0" smtClean="0"/>
              <a:t> u </a:t>
            </a:r>
            <a:r>
              <a:rPr lang="en-US" dirty="0" err="1" smtClean="0"/>
              <a:t>vidu</a:t>
            </a:r>
            <a:r>
              <a:rPr lang="en-US" dirty="0" smtClean="0"/>
              <a:t> </a:t>
            </a:r>
            <a:r>
              <a:rPr lang="en-US" dirty="0" err="1" smtClean="0"/>
              <a:t>pora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Dodatni</a:t>
            </a:r>
            <a:r>
              <a:rPr lang="en-US" dirty="0" smtClean="0"/>
              <a:t> problem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prisustvo</a:t>
            </a:r>
            <a:r>
              <a:rPr lang="en-US" dirty="0" smtClean="0"/>
              <a:t> 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stvara</a:t>
            </a:r>
            <a:r>
              <a:rPr lang="en-US" dirty="0" smtClean="0"/>
              <a:t> </a:t>
            </a:r>
            <a:r>
              <a:rPr lang="en-US" dirty="0" err="1" smtClean="0"/>
              <a:t>opnu</a:t>
            </a:r>
            <a:r>
              <a:rPr lang="en-US" dirty="0" smtClean="0"/>
              <a:t> </a:t>
            </a:r>
            <a:r>
              <a:rPr lang="en-US" dirty="0" err="1" smtClean="0"/>
              <a:t>iznad</a:t>
            </a:r>
            <a:r>
              <a:rPr lang="en-US" dirty="0" smtClean="0"/>
              <a:t> </a:t>
            </a:r>
            <a:r>
              <a:rPr lang="en-US" dirty="0" err="1" smtClean="0"/>
              <a:t>rastopa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ne </a:t>
            </a:r>
            <a:r>
              <a:rPr lang="en-US" dirty="0" err="1" smtClean="0"/>
              <a:t>dozvoljava</a:t>
            </a:r>
            <a:r>
              <a:rPr lang="en-US" dirty="0" smtClean="0"/>
              <a:t> </a:t>
            </a:r>
            <a:r>
              <a:rPr lang="en-US" dirty="0" err="1" smtClean="0"/>
              <a:t>vodoniku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napusti</a:t>
            </a:r>
            <a:r>
              <a:rPr lang="en-US" dirty="0" smtClean="0"/>
              <a:t> </a:t>
            </a:r>
            <a:r>
              <a:rPr lang="en-US" dirty="0" err="1" smtClean="0"/>
              <a:t>šav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 smtClean="0"/>
              <a:t>pora</a:t>
            </a:r>
            <a:r>
              <a:rPr lang="en-US" dirty="0" smtClean="0"/>
              <a:t> je </a:t>
            </a:r>
            <a:r>
              <a:rPr lang="en-US" dirty="0" err="1" smtClean="0"/>
              <a:t>okrugao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ovalan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Obrazovanje</a:t>
            </a:r>
            <a:r>
              <a:rPr lang="en-US" dirty="0" smtClean="0"/>
              <a:t> </a:t>
            </a:r>
            <a:r>
              <a:rPr lang="en-US" dirty="0" err="1" smtClean="0"/>
              <a:t>pora</a:t>
            </a:r>
            <a:r>
              <a:rPr lang="en-US" dirty="0" smtClean="0"/>
              <a:t> u </a:t>
            </a:r>
            <a:r>
              <a:rPr lang="en-US" dirty="0" err="1" smtClean="0"/>
              <a:t>šavu</a:t>
            </a:r>
            <a:r>
              <a:rPr lang="en-US" dirty="0" smtClean="0"/>
              <a:t> (</a:t>
            </a:r>
            <a:r>
              <a:rPr lang="en-US" dirty="0" err="1" smtClean="0"/>
              <a:t>usled</a:t>
            </a:r>
            <a:r>
              <a:rPr lang="en-US" dirty="0" smtClean="0"/>
              <a:t> </a:t>
            </a:r>
            <a:r>
              <a:rPr lang="en-US" dirty="0" err="1" smtClean="0"/>
              <a:t>skupljanja</a:t>
            </a:r>
            <a:r>
              <a:rPr lang="en-US" dirty="0" smtClean="0"/>
              <a:t>):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Nastaju</a:t>
            </a:r>
            <a:r>
              <a:rPr lang="en-US" dirty="0" smtClean="0"/>
              <a:t> </a:t>
            </a:r>
            <a:r>
              <a:rPr lang="en-US" dirty="0" err="1" smtClean="0"/>
              <a:t>usled</a:t>
            </a:r>
            <a:r>
              <a:rPr lang="en-US" dirty="0" smtClean="0"/>
              <a:t> </a:t>
            </a:r>
            <a:r>
              <a:rPr lang="en-US" dirty="0" err="1" smtClean="0"/>
              <a:t>skupljanja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očvršćavanju</a:t>
            </a:r>
            <a:r>
              <a:rPr lang="en-US" dirty="0" smtClean="0"/>
              <a:t>, u </a:t>
            </a:r>
            <a:r>
              <a:rPr lang="en-US" dirty="0" err="1" smtClean="0"/>
              <a:t>blizini</a:t>
            </a:r>
            <a:r>
              <a:rPr lang="en-US" dirty="0" smtClean="0"/>
              <a:t> </a:t>
            </a:r>
            <a:r>
              <a:rPr lang="en-US" dirty="0" err="1" smtClean="0"/>
              <a:t>linije</a:t>
            </a:r>
            <a:r>
              <a:rPr lang="en-US" dirty="0" smtClean="0"/>
              <a:t> </a:t>
            </a:r>
            <a:r>
              <a:rPr lang="en-US" dirty="0" err="1" smtClean="0"/>
              <a:t>topljenja</a:t>
            </a:r>
            <a:r>
              <a:rPr lang="en-US" dirty="0" smtClean="0"/>
              <a:t>.</a:t>
            </a:r>
          </a:p>
          <a:p>
            <a:r>
              <a:rPr lang="en-US" dirty="0" smtClean="0"/>
              <a:t>Pore </a:t>
            </a:r>
            <a:r>
              <a:rPr lang="en-US" dirty="0" err="1" smtClean="0"/>
              <a:t>nepravilnog</a:t>
            </a:r>
            <a:r>
              <a:rPr lang="en-US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, </a:t>
            </a:r>
            <a:r>
              <a:rPr lang="en-US" dirty="0" err="1" smtClean="0"/>
              <a:t>nastaju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mikrošupljina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Vodonik</a:t>
            </a:r>
            <a:r>
              <a:rPr lang="en-US" dirty="0" smtClean="0"/>
              <a:t> </a:t>
            </a:r>
            <a:r>
              <a:rPr lang="en-US" dirty="0" err="1" smtClean="0"/>
              <a:t>dolazi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vlage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površini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, </a:t>
            </a:r>
            <a:r>
              <a:rPr lang="en-US" dirty="0" err="1" smtClean="0"/>
              <a:t>zaštitnog</a:t>
            </a:r>
            <a:r>
              <a:rPr lang="en-US" dirty="0" smtClean="0"/>
              <a:t> </a:t>
            </a:r>
            <a:r>
              <a:rPr lang="en-US" dirty="0" err="1" smtClean="0"/>
              <a:t>gasa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obloge</a:t>
            </a:r>
            <a:r>
              <a:rPr lang="en-US" dirty="0" smtClean="0"/>
              <a:t> </a:t>
            </a:r>
            <a:r>
              <a:rPr lang="en-US" dirty="0" err="1" smtClean="0"/>
              <a:t>elektrode</a:t>
            </a:r>
            <a:r>
              <a:rPr lang="en-US" dirty="0" smtClean="0"/>
              <a:t>, </a:t>
            </a:r>
            <a:r>
              <a:rPr lang="en-US" dirty="0" err="1" smtClean="0"/>
              <a:t>reakcija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2Al+3H</a:t>
            </a:r>
            <a:r>
              <a:rPr lang="en-US" baseline="-25000" dirty="0" smtClean="0"/>
              <a:t>2</a:t>
            </a:r>
            <a:r>
              <a:rPr lang="en-US" dirty="0" smtClean="0"/>
              <a:t>O			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+6H</a:t>
            </a:r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362200" y="56388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err="1" smtClean="0"/>
              <a:t>Rešenje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obrazovanje</a:t>
            </a:r>
            <a:r>
              <a:rPr lang="en-US" dirty="0" smtClean="0"/>
              <a:t> </a:t>
            </a:r>
            <a:r>
              <a:rPr lang="en-US" dirty="0" err="1" smtClean="0"/>
              <a:t>pora</a:t>
            </a:r>
            <a:r>
              <a:rPr lang="en-US" dirty="0" smtClean="0"/>
              <a:t> u </a:t>
            </a:r>
            <a:r>
              <a:rPr lang="en-US" dirty="0" err="1" smtClean="0"/>
              <a:t>šavu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Čišćenje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dodatnog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Visoka</a:t>
            </a:r>
            <a:r>
              <a:rPr lang="en-US" dirty="0" smtClean="0"/>
              <a:t> </a:t>
            </a:r>
            <a:r>
              <a:rPr lang="en-US" dirty="0" err="1" smtClean="0"/>
              <a:t>čistoća</a:t>
            </a:r>
            <a:r>
              <a:rPr lang="en-US" dirty="0" smtClean="0"/>
              <a:t> </a:t>
            </a:r>
            <a:r>
              <a:rPr lang="en-US" dirty="0" err="1" smtClean="0"/>
              <a:t>zaštitnog</a:t>
            </a:r>
            <a:r>
              <a:rPr lang="en-US" dirty="0" smtClean="0"/>
              <a:t> </a:t>
            </a:r>
            <a:r>
              <a:rPr lang="en-US" dirty="0" err="1" smtClean="0"/>
              <a:t>gasa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Optimalni</a:t>
            </a:r>
            <a:r>
              <a:rPr lang="en-US" dirty="0" smtClean="0"/>
              <a:t> </a:t>
            </a:r>
            <a:r>
              <a:rPr lang="en-US" dirty="0" err="1" smtClean="0"/>
              <a:t>režimi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predgrevanje</a:t>
            </a:r>
            <a:r>
              <a:rPr lang="en-US" dirty="0" smtClean="0"/>
              <a:t> (</a:t>
            </a:r>
            <a:r>
              <a:rPr lang="en-US" dirty="0" err="1" smtClean="0"/>
              <a:t>duže</a:t>
            </a:r>
            <a:r>
              <a:rPr lang="en-US" dirty="0" smtClean="0"/>
              <a:t> </a:t>
            </a:r>
            <a:r>
              <a:rPr lang="en-US" dirty="0" err="1" smtClean="0"/>
              <a:t>zadržavanje</a:t>
            </a:r>
            <a:r>
              <a:rPr lang="en-US" dirty="0" smtClean="0"/>
              <a:t> u </a:t>
            </a:r>
            <a:r>
              <a:rPr lang="en-US" dirty="0" err="1" smtClean="0"/>
              <a:t>tečnom</a:t>
            </a:r>
            <a:r>
              <a:rPr lang="en-US" dirty="0" smtClean="0"/>
              <a:t> </a:t>
            </a:r>
            <a:r>
              <a:rPr lang="en-US" dirty="0" err="1" smtClean="0"/>
              <a:t>stanju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degazacije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Sklonost</a:t>
            </a:r>
            <a:r>
              <a:rPr lang="en-US" dirty="0" smtClean="0"/>
              <a:t> ka </a:t>
            </a:r>
            <a:r>
              <a:rPr lang="en-US" dirty="0" err="1" smtClean="0"/>
              <a:t>obrazovanju</a:t>
            </a:r>
            <a:r>
              <a:rPr lang="en-US" dirty="0" smtClean="0"/>
              <a:t> </a:t>
            </a:r>
            <a:r>
              <a:rPr lang="en-US" dirty="0" err="1" smtClean="0"/>
              <a:t>prslina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Vruće</a:t>
            </a:r>
            <a:r>
              <a:rPr lang="en-US" dirty="0" smtClean="0"/>
              <a:t> </a:t>
            </a:r>
            <a:r>
              <a:rPr lang="en-US" dirty="0" err="1" smtClean="0"/>
              <a:t>prsline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Vruće</a:t>
            </a:r>
            <a:r>
              <a:rPr lang="en-US" dirty="0" smtClean="0"/>
              <a:t> (</a:t>
            </a:r>
            <a:r>
              <a:rPr lang="en-US" dirty="0" err="1" smtClean="0"/>
              <a:t>kristalizacione</a:t>
            </a:r>
            <a:r>
              <a:rPr lang="en-US" dirty="0" smtClean="0"/>
              <a:t>) </a:t>
            </a:r>
            <a:r>
              <a:rPr lang="en-US" dirty="0" err="1" smtClean="0"/>
              <a:t>prsline</a:t>
            </a:r>
            <a:r>
              <a:rPr lang="en-US" dirty="0" smtClean="0"/>
              <a:t> </a:t>
            </a:r>
            <a:r>
              <a:rPr lang="en-US" dirty="0" err="1" smtClean="0"/>
              <a:t>nastaju</a:t>
            </a:r>
            <a:r>
              <a:rPr lang="en-US" dirty="0" smtClean="0"/>
              <a:t> 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oko</a:t>
            </a:r>
            <a:r>
              <a:rPr lang="en-US" dirty="0" smtClean="0"/>
              <a:t> </a:t>
            </a:r>
            <a:r>
              <a:rPr lang="en-US" dirty="0" err="1" smtClean="0"/>
              <a:t>kristalizovanih</a:t>
            </a:r>
            <a:r>
              <a:rPr lang="en-US" dirty="0" smtClean="0"/>
              <a:t> </a:t>
            </a:r>
            <a:r>
              <a:rPr lang="en-US" dirty="0" err="1" smtClean="0"/>
              <a:t>zrna</a:t>
            </a:r>
            <a:r>
              <a:rPr lang="en-US" dirty="0" smtClean="0"/>
              <a:t> </a:t>
            </a:r>
            <a:r>
              <a:rPr lang="en-US" dirty="0" err="1" smtClean="0"/>
              <a:t>obrazuje</a:t>
            </a:r>
            <a:r>
              <a:rPr lang="en-US" dirty="0" smtClean="0"/>
              <a:t> </a:t>
            </a:r>
            <a:r>
              <a:rPr lang="en-US" dirty="0" err="1" smtClean="0"/>
              <a:t>tečni</a:t>
            </a:r>
            <a:r>
              <a:rPr lang="en-US" dirty="0" smtClean="0"/>
              <a:t> </a:t>
            </a:r>
            <a:r>
              <a:rPr lang="en-US" dirty="0" err="1" smtClean="0"/>
              <a:t>eutektikum</a:t>
            </a:r>
            <a:r>
              <a:rPr lang="en-US" dirty="0" smtClean="0"/>
              <a:t>, u </a:t>
            </a:r>
            <a:r>
              <a:rPr lang="en-US" dirty="0" err="1" smtClean="0"/>
              <a:t>kome</a:t>
            </a:r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očvršćavanja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nastanu</a:t>
            </a:r>
            <a:r>
              <a:rPr lang="en-US" dirty="0" smtClean="0"/>
              <a:t> </a:t>
            </a:r>
            <a:r>
              <a:rPr lang="en-US" dirty="0" err="1" smtClean="0"/>
              <a:t>prsline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Rešenje</a:t>
            </a:r>
            <a:r>
              <a:rPr lang="en-US" dirty="0" smtClean="0"/>
              <a:t>: </a:t>
            </a:r>
            <a:r>
              <a:rPr lang="en-US" dirty="0" err="1" smtClean="0"/>
              <a:t>Sužavanje</a:t>
            </a:r>
            <a:r>
              <a:rPr lang="en-US" dirty="0" smtClean="0"/>
              <a:t> </a:t>
            </a:r>
            <a:r>
              <a:rPr lang="en-US" dirty="0" err="1" smtClean="0"/>
              <a:t>intervala</a:t>
            </a:r>
            <a:r>
              <a:rPr lang="en-US" dirty="0" smtClean="0"/>
              <a:t> </a:t>
            </a:r>
            <a:r>
              <a:rPr lang="en-US" dirty="0" err="1" smtClean="0"/>
              <a:t>kristalizacije</a:t>
            </a:r>
            <a:r>
              <a:rPr lang="en-US" dirty="0" smtClean="0"/>
              <a:t> se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dodatkom</a:t>
            </a:r>
            <a:r>
              <a:rPr lang="en-US" dirty="0" smtClean="0"/>
              <a:t> Si.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Sklonost</a:t>
            </a:r>
            <a:r>
              <a:rPr lang="en-US" dirty="0" smtClean="0"/>
              <a:t> ka </a:t>
            </a:r>
            <a:r>
              <a:rPr lang="en-US" dirty="0" err="1" smtClean="0"/>
              <a:t>obrazovanju</a:t>
            </a:r>
            <a:r>
              <a:rPr lang="en-US" dirty="0" smtClean="0"/>
              <a:t> </a:t>
            </a:r>
            <a:r>
              <a:rPr lang="en-US" dirty="0" err="1" smtClean="0"/>
              <a:t>prslina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Hladne</a:t>
            </a:r>
            <a:r>
              <a:rPr lang="en-US" dirty="0" smtClean="0"/>
              <a:t> </a:t>
            </a:r>
            <a:r>
              <a:rPr lang="en-US" dirty="0" err="1" smtClean="0"/>
              <a:t>prsline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Nastaju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je </a:t>
            </a:r>
            <a:r>
              <a:rPr lang="en-US" dirty="0" err="1" smtClean="0"/>
              <a:t>sadržaj</a:t>
            </a:r>
            <a:r>
              <a:rPr lang="en-US" dirty="0" smtClean="0"/>
              <a:t> </a:t>
            </a:r>
            <a:r>
              <a:rPr lang="en-US" dirty="0" err="1" smtClean="0"/>
              <a:t>legirajućih</a:t>
            </a:r>
            <a:r>
              <a:rPr lang="en-US" dirty="0" smtClean="0"/>
              <a:t> </a:t>
            </a:r>
            <a:r>
              <a:rPr lang="en-US" dirty="0" err="1" smtClean="0"/>
              <a:t>elemenata</a:t>
            </a:r>
            <a:r>
              <a:rPr lang="en-US" dirty="0" smtClean="0"/>
              <a:t> </a:t>
            </a:r>
            <a:r>
              <a:rPr lang="en-US" dirty="0" err="1" smtClean="0"/>
              <a:t>relativno</a:t>
            </a:r>
            <a:r>
              <a:rPr lang="en-US" dirty="0" smtClean="0"/>
              <a:t> </a:t>
            </a:r>
            <a:r>
              <a:rPr lang="en-US" dirty="0" err="1" smtClean="0"/>
              <a:t>visok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Rešenje</a:t>
            </a:r>
            <a:r>
              <a:rPr lang="en-US" dirty="0" smtClean="0"/>
              <a:t>: </a:t>
            </a:r>
            <a:r>
              <a:rPr lang="en-US" dirty="0" err="1" smtClean="0"/>
              <a:t>Predgrevanje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200-220</a:t>
            </a:r>
            <a:r>
              <a:rPr lang="en-US" baseline="30000" dirty="0" smtClean="0"/>
              <a:t>o</a:t>
            </a:r>
            <a:r>
              <a:rPr lang="en-US" dirty="0" smtClean="0"/>
              <a:t>C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sporijeg</a:t>
            </a:r>
            <a:r>
              <a:rPr lang="en-US" dirty="0" smtClean="0"/>
              <a:t> </a:t>
            </a:r>
            <a:r>
              <a:rPr lang="en-US" dirty="0" err="1" smtClean="0"/>
              <a:t>hlađenja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983</Words>
  <Application>Microsoft Office PowerPoint</Application>
  <PresentationFormat>On-screen Show (4:3)</PresentationFormat>
  <Paragraphs>210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Tehnologija spajanja savremenih materijala</vt:lpstr>
      <vt:lpstr>Zavarljivost aluminijuma i legura aluminijuma</vt:lpstr>
      <vt:lpstr>Slide 3</vt:lpstr>
      <vt:lpstr>Slide 4</vt:lpstr>
      <vt:lpstr>Slide 5</vt:lpstr>
      <vt:lpstr>Slide 6</vt:lpstr>
      <vt:lpstr>Slide 7</vt:lpstr>
      <vt:lpstr>Slide 8</vt:lpstr>
      <vt:lpstr>Slide 9</vt:lpstr>
      <vt:lpstr>Zavarivanje aluminijuma i legura aluminijuma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Zavarljivost legura aluminijuma</vt:lpstr>
      <vt:lpstr>Slide 24</vt:lpstr>
      <vt:lpstr>Slide 25</vt:lpstr>
      <vt:lpstr>Hvala na pažnji!</vt:lpstr>
    </vt:vector>
  </TitlesOfParts>
  <Company>Corona Computers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Tehnologija spajanja savremenih materijala</dc:title>
  <dc:creator>Korisnik</dc:creator>
  <cp:lastModifiedBy>sebastijan</cp:lastModifiedBy>
  <cp:revision>106</cp:revision>
  <dcterms:created xsi:type="dcterms:W3CDTF">2012-10-20T20:51:29Z</dcterms:created>
  <dcterms:modified xsi:type="dcterms:W3CDTF">2013-12-12T08:57:04Z</dcterms:modified>
</cp:coreProperties>
</file>